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0.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7"/>
  </p:notesMasterIdLst>
  <p:sldIdLst>
    <p:sldId id="399" r:id="rId3"/>
    <p:sldId id="421" r:id="rId4"/>
    <p:sldId id="257" r:id="rId5"/>
    <p:sldId id="423" r:id="rId6"/>
    <p:sldId id="422" r:id="rId7"/>
    <p:sldId id="1016" r:id="rId8"/>
    <p:sldId id="425" r:id="rId9"/>
    <p:sldId id="1017" r:id="rId10"/>
    <p:sldId id="1018" r:id="rId11"/>
    <p:sldId id="1019" r:id="rId12"/>
    <p:sldId id="1251" r:id="rId13"/>
    <p:sldId id="1022" r:id="rId14"/>
    <p:sldId id="1023" r:id="rId15"/>
    <p:sldId id="1252" r:id="rId16"/>
    <p:sldId id="1026" r:id="rId17"/>
    <p:sldId id="1027" r:id="rId18"/>
    <p:sldId id="1253" r:id="rId19"/>
    <p:sldId id="1029" r:id="rId20"/>
    <p:sldId id="1249" r:id="rId21"/>
    <p:sldId id="1031" r:id="rId22"/>
    <p:sldId id="1033" r:id="rId23"/>
    <p:sldId id="1049" r:id="rId24"/>
    <p:sldId id="1050" r:id="rId25"/>
    <p:sldId id="1051" r:id="rId26"/>
    <p:sldId id="1225" r:id="rId27"/>
    <p:sldId id="1053" r:id="rId28"/>
    <p:sldId id="1054" r:id="rId29"/>
    <p:sldId id="1254" r:id="rId30"/>
    <p:sldId id="1056" r:id="rId31"/>
    <p:sldId id="1248" r:id="rId32"/>
    <p:sldId id="1052" r:id="rId33"/>
    <p:sldId id="1055" r:id="rId34"/>
    <p:sldId id="1255" r:id="rId35"/>
    <p:sldId id="1058" r:id="rId36"/>
    <p:sldId id="1063" r:id="rId37"/>
    <p:sldId id="1035" r:id="rId38"/>
    <p:sldId id="1224" r:id="rId39"/>
    <p:sldId id="1060" r:id="rId40"/>
    <p:sldId id="1256" r:id="rId41"/>
    <p:sldId id="1037" r:id="rId42"/>
    <p:sldId id="1257" r:id="rId43"/>
    <p:sldId id="1061" r:id="rId44"/>
    <p:sldId id="1038" r:id="rId45"/>
    <p:sldId id="1062" r:id="rId46"/>
    <p:sldId id="1268" r:id="rId47"/>
    <p:sldId id="1065" r:id="rId48"/>
    <p:sldId id="1237" r:id="rId49"/>
    <p:sldId id="1039" r:id="rId50"/>
    <p:sldId id="1040" r:id="rId51"/>
    <p:sldId id="1222" r:id="rId52"/>
    <p:sldId id="1068" r:id="rId53"/>
    <p:sldId id="1258" r:id="rId54"/>
    <p:sldId id="1066" r:id="rId55"/>
    <p:sldId id="1041" r:id="rId56"/>
    <p:sldId id="1070" r:id="rId57"/>
    <p:sldId id="1259" r:id="rId58"/>
    <p:sldId id="1115" r:id="rId59"/>
    <p:sldId id="1226" r:id="rId60"/>
    <p:sldId id="1043" r:id="rId61"/>
    <p:sldId id="1260" r:id="rId62"/>
    <p:sldId id="1077" r:id="rId63"/>
    <p:sldId id="1227" r:id="rId64"/>
    <p:sldId id="1045" r:id="rId65"/>
    <p:sldId id="1046" r:id="rId66"/>
    <p:sldId id="1047" r:id="rId67"/>
    <p:sldId id="1261" r:id="rId68"/>
    <p:sldId id="1078" r:id="rId69"/>
    <p:sldId id="1079" r:id="rId70"/>
    <p:sldId id="1267" r:id="rId71"/>
    <p:sldId id="1266" r:id="rId72"/>
    <p:sldId id="1048" r:id="rId73"/>
    <p:sldId id="1080" r:id="rId74"/>
    <p:sldId id="1081" r:id="rId75"/>
    <p:sldId id="1082" r:id="rId76"/>
    <p:sldId id="1083" r:id="rId77"/>
    <p:sldId id="1088" r:id="rId78"/>
    <p:sldId id="1262" r:id="rId79"/>
    <p:sldId id="1086" r:id="rId80"/>
    <p:sldId id="1089" r:id="rId81"/>
    <p:sldId id="1090" r:id="rId82"/>
    <p:sldId id="967" r:id="rId83"/>
    <p:sldId id="1263" r:id="rId84"/>
    <p:sldId id="1092" r:id="rId85"/>
    <p:sldId id="1228" r:id="rId86"/>
    <p:sldId id="981" r:id="rId87"/>
    <p:sldId id="1099" r:id="rId88"/>
    <p:sldId id="1100" r:id="rId89"/>
    <p:sldId id="1101" r:id="rId90"/>
    <p:sldId id="1098" r:id="rId91"/>
    <p:sldId id="1102" r:id="rId92"/>
    <p:sldId id="1264" r:id="rId93"/>
    <p:sldId id="1103" r:id="rId94"/>
    <p:sldId id="1073" r:id="rId95"/>
    <p:sldId id="1105" r:id="rId96"/>
    <p:sldId id="1106" r:id="rId97"/>
    <p:sldId id="951" r:id="rId98"/>
    <p:sldId id="1108" r:id="rId99"/>
    <p:sldId id="1109" r:id="rId100"/>
    <p:sldId id="1114" r:id="rId101"/>
    <p:sldId id="914" r:id="rId102"/>
    <p:sldId id="1265" r:id="rId103"/>
    <p:sldId id="1113" r:id="rId104"/>
    <p:sldId id="1110" r:id="rId105"/>
    <p:sldId id="370"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D2B4B7-5648-F308-795E-8170B68448BD}" name="Christine Bigby" initials="CB" userId="S::cbigby@ltu.edu.au::55b6e5dd-a976-4666-b08a-f8de754dd1f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F6F58-7663-49AF-AF23-BA200EE185A4}" v="1" dt="2022-11-16T06:36:14.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946" autoAdjust="0"/>
  </p:normalViewPr>
  <p:slideViewPr>
    <p:cSldViewPr snapToGrid="0">
      <p:cViewPr varScale="1">
        <p:scale>
          <a:sx n="92" d="100"/>
          <a:sy n="92" d="100"/>
        </p:scale>
        <p:origin x="11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microsoft.com/office/2018/10/relationships/authors" Targe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coln Humphreys" userId="8d2fc615-c5f2-437e-819c-7db3b79a6a76" providerId="ADAL" clId="{9E3F6F58-7663-49AF-AF23-BA200EE185A4}"/>
    <pc:docChg chg="delSld">
      <pc:chgData name="Lincoln Humphreys" userId="8d2fc615-c5f2-437e-819c-7db3b79a6a76" providerId="ADAL" clId="{9E3F6F58-7663-49AF-AF23-BA200EE185A4}" dt="2022-11-16T06:36:18.189" v="0" actId="47"/>
      <pc:docMkLst>
        <pc:docMk/>
      </pc:docMkLst>
      <pc:sldChg chg="del">
        <pc:chgData name="Lincoln Humphreys" userId="8d2fc615-c5f2-437e-819c-7db3b79a6a76" providerId="ADAL" clId="{9E3F6F58-7663-49AF-AF23-BA200EE185A4}" dt="2022-11-16T06:36:18.189" v="0" actId="47"/>
        <pc:sldMkLst>
          <pc:docMk/>
          <pc:sldMk cId="3196478845" sldId="12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244B8-66B6-4E55-86F3-C95A222CF48D}" type="datetimeFigureOut">
              <a:rPr lang="en-AU" smtClean="0"/>
              <a:t>16/11/2022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1E7F1-21B4-45C1-8DBC-DA714C5A7B39}" type="slidenum">
              <a:rPr lang="en-AU" smtClean="0"/>
              <a:t>‹#›</a:t>
            </a:fld>
            <a:endParaRPr lang="en-AU"/>
          </a:p>
        </p:txBody>
      </p:sp>
    </p:spTree>
    <p:extLst>
      <p:ext uri="{BB962C8B-B14F-4D97-AF65-F5344CB8AC3E}">
        <p14:creationId xmlns:p14="http://schemas.microsoft.com/office/powerpoint/2010/main" val="93551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1B2D15-1E0D-4625-A70A-0779192DA86D}" type="slidenum">
              <a:rPr lang="en-AU" smtClean="0"/>
              <a:t>1</a:t>
            </a:fld>
            <a:endParaRPr lang="en-AU" dirty="0"/>
          </a:p>
        </p:txBody>
      </p:sp>
    </p:spTree>
    <p:extLst>
      <p:ext uri="{BB962C8B-B14F-4D97-AF65-F5344CB8AC3E}">
        <p14:creationId xmlns:p14="http://schemas.microsoft.com/office/powerpoint/2010/main" val="1598392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were the problems in this scenario?</a:t>
            </a:r>
          </a:p>
          <a:p>
            <a:r>
              <a:rPr lang="en-AU" dirty="0"/>
              <a:t>There was ineffective allocation of staff. Both support workers were working in the kitchen providing support to 3 people for 1 activity. </a:t>
            </a:r>
          </a:p>
          <a:p>
            <a:r>
              <a:rPr lang="en-AU" dirty="0"/>
              <a:t>Staff were working on the same activities rather than separate activities. Which was unnecessary in this case. </a:t>
            </a:r>
          </a:p>
          <a:p>
            <a:r>
              <a:rPr lang="en-AU" dirty="0"/>
              <a:t>There was no planning between the two staff. This meant their support was not coordinated. One worker was doing more work than the 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female worker organised the cooking, but the male worker was watching what was happening and wasn’t clear on what he should be doing.</a:t>
            </a:r>
          </a:p>
          <a:p>
            <a:r>
              <a:rPr lang="en-AU" dirty="0"/>
              <a:t>The residents had extended moments of disengagement. They were often watching the female worker. The female resident standing near the sink was not engaged at times and did not want to cook. There were not enough opportunities for all 3 people to be engaged in the cooking. </a:t>
            </a:r>
          </a:p>
          <a:p>
            <a:r>
              <a:rPr lang="en-AU" dirty="0"/>
              <a:t>There were also a number of missed opportunities. A male resident was not assisted effectively to cut the carrot. The other male who came into the kitchen was not acknowledged. Overall, they could have been more involved and engaged. </a:t>
            </a:r>
          </a:p>
          <a:p>
            <a:r>
              <a:rPr lang="en-AU" dirty="0"/>
              <a:t>Towards the end, the staff starting chatting to each other which didn’t involve the residents. </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71A05-DFEF-44A1-9204-0E69850231C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45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21E7F1-21B4-45C1-8DBC-DA714C5A7B39}" type="slidenum">
              <a:rPr lang="en-AU" smtClean="0"/>
              <a:t>34</a:t>
            </a:fld>
            <a:endParaRPr lang="en-AU"/>
          </a:p>
        </p:txBody>
      </p:sp>
    </p:spTree>
    <p:extLst>
      <p:ext uri="{BB962C8B-B14F-4D97-AF65-F5344CB8AC3E}">
        <p14:creationId xmlns:p14="http://schemas.microsoft.com/office/powerpoint/2010/main" val="3822394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71A05-DFEF-44A1-9204-0E69850231C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225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B2D15-1E0D-4625-A70A-0779192DA86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914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B2D15-1E0D-4625-A70A-0779192DA86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49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next task of PL is observing staff and giving feedback, coaching and modelling</a:t>
            </a:r>
          </a:p>
          <a:p>
            <a:r>
              <a:rPr lang="en-AU" dirty="0"/>
              <a:t>The aim is to help staff to be better practitioners. </a:t>
            </a:r>
          </a:p>
        </p:txBody>
      </p:sp>
      <p:sp>
        <p:nvSpPr>
          <p:cNvPr id="4" name="Slide Number Placeholder 3"/>
          <p:cNvSpPr>
            <a:spLocks noGrp="1"/>
          </p:cNvSpPr>
          <p:nvPr>
            <p:ph type="sldNum" sz="quarter" idx="5"/>
          </p:nvPr>
        </p:nvSpPr>
        <p:spPr/>
        <p:txBody>
          <a:bodyPr/>
          <a:lstStyle/>
          <a:p>
            <a:fld id="{BD371A05-DFEF-44A1-9204-0E69850231C6}" type="slidenum">
              <a:rPr lang="en-AU" smtClean="0"/>
              <a:t>48</a:t>
            </a:fld>
            <a:endParaRPr lang="en-AU" dirty="0"/>
          </a:p>
        </p:txBody>
      </p:sp>
    </p:spTree>
    <p:extLst>
      <p:ext uri="{BB962C8B-B14F-4D97-AF65-F5344CB8AC3E}">
        <p14:creationId xmlns:p14="http://schemas.microsoft.com/office/powerpoint/2010/main" val="990641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371A05-DFEF-44A1-9204-0E69850231C6}" type="slidenum">
              <a:rPr lang="en-AU" smtClean="0"/>
              <a:t>49</a:t>
            </a:fld>
            <a:endParaRPr lang="en-AU" dirty="0"/>
          </a:p>
        </p:txBody>
      </p:sp>
    </p:spTree>
    <p:extLst>
      <p:ext uri="{BB962C8B-B14F-4D97-AF65-F5344CB8AC3E}">
        <p14:creationId xmlns:p14="http://schemas.microsoft.com/office/powerpoint/2010/main" val="219644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Receiving feedback is beneficial for support workers.</a:t>
            </a:r>
          </a:p>
          <a:p>
            <a:r>
              <a:rPr lang="en-AU"/>
              <a:t>It lets them know how well they are performing. </a:t>
            </a:r>
          </a:p>
          <a:p>
            <a:r>
              <a:rPr lang="en-AU"/>
              <a:t>It helps them to reflect on their practice and how it can be improved.</a:t>
            </a:r>
          </a:p>
          <a:p>
            <a:r>
              <a:rPr lang="en-AU"/>
              <a:t>And it motivates them by recognising and encouraging good support.</a:t>
            </a:r>
          </a:p>
          <a:p>
            <a:r>
              <a:rPr lang="en-AU"/>
              <a:t>Notice that the language around observation and feedback is positive.</a:t>
            </a:r>
          </a:p>
          <a:p>
            <a:r>
              <a:rPr lang="en-AU"/>
              <a:t>The aim is to help staff to develop their skills. </a:t>
            </a:r>
          </a:p>
          <a:p>
            <a:r>
              <a:rPr lang="en-AU"/>
              <a:t>But in order for that to happen, PLs need to be skilled in providing feedback.  </a:t>
            </a:r>
            <a:endParaRPr lang="en-AU" dirty="0"/>
          </a:p>
        </p:txBody>
      </p:sp>
      <p:sp>
        <p:nvSpPr>
          <p:cNvPr id="4" name="Slide Number Placeholder 3"/>
          <p:cNvSpPr>
            <a:spLocks noGrp="1"/>
          </p:cNvSpPr>
          <p:nvPr>
            <p:ph type="sldNum" sz="quarter" idx="5"/>
          </p:nvPr>
        </p:nvSpPr>
        <p:spPr/>
        <p:txBody>
          <a:bodyPr/>
          <a:lstStyle/>
          <a:p>
            <a:fld id="{BD371A05-DFEF-44A1-9204-0E69850231C6}" type="slidenum">
              <a:rPr lang="en-AU" smtClean="0"/>
              <a:t>53</a:t>
            </a:fld>
            <a:endParaRPr lang="en-AU" dirty="0"/>
          </a:p>
        </p:txBody>
      </p:sp>
    </p:spTree>
    <p:extLst>
      <p:ext uri="{BB962C8B-B14F-4D97-AF65-F5344CB8AC3E}">
        <p14:creationId xmlns:p14="http://schemas.microsoft.com/office/powerpoint/2010/main" val="3151316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did the PL provide feedback in this scenario?</a:t>
            </a:r>
          </a:p>
          <a:p>
            <a:r>
              <a:rPr lang="en-AU" dirty="0"/>
              <a:t>He began by focusing on the negatives and areas to improve – that she could have set up the activity better.</a:t>
            </a:r>
          </a:p>
          <a:p>
            <a:r>
              <a:rPr lang="en-AU" dirty="0"/>
              <a:t>The practice leader mostly used closed ended and why questions, which didn’t encourage a conversation or the support worker to reflect on their practice. Instead the support worker felt like she had to justify what she did. </a:t>
            </a:r>
          </a:p>
          <a:p>
            <a:r>
              <a:rPr lang="en-AU" dirty="0"/>
              <a:t>The practice leader didn’t offer the support worker an opportunity to speak about her perspective and reflect on her practice.</a:t>
            </a:r>
          </a:p>
          <a:p>
            <a:r>
              <a:rPr lang="en-AU" dirty="0"/>
              <a:t>He was quite critical of her practice. </a:t>
            </a:r>
          </a:p>
          <a:p>
            <a:r>
              <a:rPr lang="en-AU" dirty="0"/>
              <a:t>Let’s consider the support workers perspective. </a:t>
            </a:r>
          </a:p>
          <a:p>
            <a:r>
              <a:rPr lang="en-AU" dirty="0"/>
              <a:t>What did she get out of this feedback? What would have it been like for her?</a:t>
            </a:r>
          </a:p>
          <a:p>
            <a:r>
              <a:rPr lang="en-AU" dirty="0"/>
              <a:t>Lets now see how the feedback could have been delivered better. </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71A05-DFEF-44A1-9204-0E69850231C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851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21E7F1-21B4-45C1-8DBC-DA714C5A7B39}" type="slidenum">
              <a:rPr lang="en-AU" smtClean="0"/>
              <a:t>61</a:t>
            </a:fld>
            <a:endParaRPr lang="en-AU"/>
          </a:p>
        </p:txBody>
      </p:sp>
    </p:spTree>
    <p:extLst>
      <p:ext uri="{BB962C8B-B14F-4D97-AF65-F5344CB8AC3E}">
        <p14:creationId xmlns:p14="http://schemas.microsoft.com/office/powerpoint/2010/main" val="254737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B2D15-1E0D-4625-A70A-0779192DA86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548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this scenario, the practice leader began by finding out the support workers point of view. He asked open ended questions, such as How do you think that went? What did you think of the support you provided?</a:t>
            </a:r>
          </a:p>
          <a:p>
            <a:r>
              <a:rPr lang="en-AU" dirty="0"/>
              <a:t>He identified the positives. That the support workers communication was effective. Identifying the positives reinforces to the support worker what they did well.</a:t>
            </a:r>
          </a:p>
          <a:p>
            <a:r>
              <a:rPr lang="en-AU" dirty="0"/>
              <a:t>The practice leader was specific. He identified examples about what happened and the support provided.</a:t>
            </a:r>
          </a:p>
          <a:p>
            <a:r>
              <a:rPr lang="en-AU" dirty="0"/>
              <a:t>He encouraged reflection. He invited the support worker to speak about the issues she raised and asked questions. </a:t>
            </a:r>
          </a:p>
          <a:p>
            <a:r>
              <a:rPr lang="en-AU" dirty="0"/>
              <a:t>Such as What could be a more effective way of supporting Hayley? This gave the support worker an opportunity to problem solve.</a:t>
            </a:r>
          </a:p>
          <a:p>
            <a:r>
              <a:rPr lang="en-AU" dirty="0"/>
              <a:t>He was constructive. Towards the end of the discussion, after listening to the support worker and identifying the positives, he provided ideas and suggestions about how to do things differently. </a:t>
            </a:r>
          </a:p>
          <a:p>
            <a:r>
              <a:rPr lang="en-AU" dirty="0"/>
              <a:t>This PL is someone who has knowledge and skill. He provided some practice advice so that the support worker can improve how she provides support. </a:t>
            </a:r>
          </a:p>
          <a:p>
            <a:r>
              <a:rPr lang="en-AU" dirty="0"/>
              <a:t>Let’s consider what it was like for the support worker? </a:t>
            </a:r>
          </a:p>
          <a:p>
            <a:r>
              <a:rPr lang="en-AU" dirty="0"/>
              <a:t>In the previous video she was frustrated, her point of view was not considered and she was on the receiving end of criticism. </a:t>
            </a:r>
          </a:p>
          <a:p>
            <a:r>
              <a:rPr lang="en-AU" dirty="0"/>
              <a:t>This time she had an opportunity to speak and get her point across, the feedback was positive and constructive, and she received encouragement and advice. </a:t>
            </a:r>
          </a:p>
          <a:p>
            <a:r>
              <a:rPr lang="en-AU" dirty="0"/>
              <a:t>Imagine if support workers regularly received this types of feedback and encouragement.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71A05-DFEF-44A1-9204-0E69850231C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505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2A2A2A"/>
                </a:solidFill>
                <a:effectLst/>
                <a:latin typeface="Lato" panose="020F0502020204030203" pitchFamily="34" charset="0"/>
              </a:rPr>
              <a:t>Frontline Practice Leaders constantly model practice because staff are watching how you behave and interact. </a:t>
            </a:r>
          </a:p>
          <a:p>
            <a:r>
              <a:rPr lang="en-AU" b="0" i="0" dirty="0">
                <a:solidFill>
                  <a:srgbClr val="2A2A2A"/>
                </a:solidFill>
                <a:effectLst/>
                <a:latin typeface="Lato" panose="020F0502020204030203" pitchFamily="34" charset="0"/>
              </a:rPr>
              <a:t>You need to demonstrate exemplary practice. However, you cannot rely on modelling alone to influence staff behaviour. </a:t>
            </a:r>
          </a:p>
          <a:p>
            <a:r>
              <a:rPr lang="en-AU" b="0" i="0" dirty="0">
                <a:solidFill>
                  <a:srgbClr val="2A2A2A"/>
                </a:solidFill>
                <a:effectLst/>
                <a:latin typeface="Lato" panose="020F0502020204030203" pitchFamily="34" charset="0"/>
              </a:rPr>
              <a:t>Staff have to interpret your behaviour and they may not always understand why you behaved in a particular way. Other ways of influencing staff behaviour are also needed. We have already talked about giving feedback and we discuss coaching in the next section.</a:t>
            </a:r>
            <a:endParaRPr lang="en-AU" dirty="0"/>
          </a:p>
        </p:txBody>
      </p:sp>
      <p:sp>
        <p:nvSpPr>
          <p:cNvPr id="4" name="Slide Number Placeholder 3"/>
          <p:cNvSpPr>
            <a:spLocks noGrp="1"/>
          </p:cNvSpPr>
          <p:nvPr>
            <p:ph type="sldNum" sz="quarter" idx="5"/>
          </p:nvPr>
        </p:nvSpPr>
        <p:spPr/>
        <p:txBody>
          <a:bodyPr/>
          <a:lstStyle/>
          <a:p>
            <a:fld id="{8E21E7F1-21B4-45C1-8DBC-DA714C5A7B39}" type="slidenum">
              <a:rPr lang="en-AU" smtClean="0"/>
              <a:t>64</a:t>
            </a:fld>
            <a:endParaRPr lang="en-AU"/>
          </a:p>
        </p:txBody>
      </p:sp>
    </p:spTree>
    <p:extLst>
      <p:ext uri="{BB962C8B-B14F-4D97-AF65-F5344CB8AC3E}">
        <p14:creationId xmlns:p14="http://schemas.microsoft.com/office/powerpoint/2010/main" val="2090715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latin typeface="+mn-lt"/>
              </a:rPr>
              <a:t>The process is similar to how a music teacher instructs a student to learn a new song or skill.</a:t>
            </a:r>
          </a:p>
        </p:txBody>
      </p:sp>
      <p:sp>
        <p:nvSpPr>
          <p:cNvPr id="4" name="Slide Number Placeholder 3"/>
          <p:cNvSpPr>
            <a:spLocks noGrp="1"/>
          </p:cNvSpPr>
          <p:nvPr>
            <p:ph type="sldNum" sz="quarter" idx="5"/>
          </p:nvPr>
        </p:nvSpPr>
        <p:spPr/>
        <p:txBody>
          <a:bodyPr/>
          <a:lstStyle/>
          <a:p>
            <a:fld id="{8E21E7F1-21B4-45C1-8DBC-DA714C5A7B39}" type="slidenum">
              <a:rPr lang="en-AU" smtClean="0"/>
              <a:t>65</a:t>
            </a:fld>
            <a:endParaRPr lang="en-AU"/>
          </a:p>
        </p:txBody>
      </p:sp>
    </p:spTree>
    <p:extLst>
      <p:ext uri="{BB962C8B-B14F-4D97-AF65-F5344CB8AC3E}">
        <p14:creationId xmlns:p14="http://schemas.microsoft.com/office/powerpoint/2010/main" val="2820229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371A05-DFEF-44A1-9204-0E69850231C6}" type="slidenum">
              <a:rPr lang="en-AU" smtClean="0"/>
              <a:t>72</a:t>
            </a:fld>
            <a:endParaRPr lang="en-AU" dirty="0"/>
          </a:p>
        </p:txBody>
      </p:sp>
    </p:spTree>
    <p:extLst>
      <p:ext uri="{BB962C8B-B14F-4D97-AF65-F5344CB8AC3E}">
        <p14:creationId xmlns:p14="http://schemas.microsoft.com/office/powerpoint/2010/main" val="276722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focus on Planned formal and Unplanned informal in this training</a:t>
            </a:r>
          </a:p>
        </p:txBody>
      </p:sp>
      <p:sp>
        <p:nvSpPr>
          <p:cNvPr id="4" name="Slide Number Placeholder 3"/>
          <p:cNvSpPr>
            <a:spLocks noGrp="1"/>
          </p:cNvSpPr>
          <p:nvPr>
            <p:ph type="sldNum" sz="quarter" idx="5"/>
          </p:nvPr>
        </p:nvSpPr>
        <p:spPr/>
        <p:txBody>
          <a:bodyPr/>
          <a:lstStyle/>
          <a:p>
            <a:fld id="{BD371A05-DFEF-44A1-9204-0E69850231C6}" type="slidenum">
              <a:rPr lang="en-AU" smtClean="0"/>
              <a:t>73</a:t>
            </a:fld>
            <a:endParaRPr lang="en-AU" dirty="0"/>
          </a:p>
        </p:txBody>
      </p:sp>
    </p:spTree>
    <p:extLst>
      <p:ext uri="{BB962C8B-B14F-4D97-AF65-F5344CB8AC3E}">
        <p14:creationId xmlns:p14="http://schemas.microsoft.com/office/powerpoint/2010/main" val="3490602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371A05-DFEF-44A1-9204-0E69850231C6}" type="slidenum">
              <a:rPr lang="en-AU" smtClean="0"/>
              <a:t>74</a:t>
            </a:fld>
            <a:endParaRPr lang="en-AU" dirty="0"/>
          </a:p>
        </p:txBody>
      </p:sp>
    </p:spTree>
    <p:extLst>
      <p:ext uri="{BB962C8B-B14F-4D97-AF65-F5344CB8AC3E}">
        <p14:creationId xmlns:p14="http://schemas.microsoft.com/office/powerpoint/2010/main" val="3490602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dirty="0">
                <a:solidFill>
                  <a:schemeClr val="tx1"/>
                </a:solidFill>
                <a:effectLst/>
                <a:latin typeface="+mn-lt"/>
              </a:rPr>
              <a:t>Ideally, it should occur with each staff member on a monthly or 6-weekly basis. </a:t>
            </a:r>
            <a:endParaRPr lang="en-AU" dirty="0"/>
          </a:p>
        </p:txBody>
      </p:sp>
      <p:sp>
        <p:nvSpPr>
          <p:cNvPr id="4" name="Slide Number Placeholder 3"/>
          <p:cNvSpPr>
            <a:spLocks noGrp="1"/>
          </p:cNvSpPr>
          <p:nvPr>
            <p:ph type="sldNum" sz="quarter" idx="5"/>
          </p:nvPr>
        </p:nvSpPr>
        <p:spPr/>
        <p:txBody>
          <a:bodyPr/>
          <a:lstStyle/>
          <a:p>
            <a:fld id="{BD371A05-DFEF-44A1-9204-0E69850231C6}" type="slidenum">
              <a:rPr lang="en-AU" smtClean="0"/>
              <a:t>75</a:t>
            </a:fld>
            <a:endParaRPr lang="en-AU" dirty="0"/>
          </a:p>
        </p:txBody>
      </p:sp>
    </p:spTree>
    <p:extLst>
      <p:ext uri="{BB962C8B-B14F-4D97-AF65-F5344CB8AC3E}">
        <p14:creationId xmlns:p14="http://schemas.microsoft.com/office/powerpoint/2010/main" val="3175583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Ineffective questions rephrased more effectively</a:t>
            </a:r>
          </a:p>
        </p:txBody>
      </p:sp>
      <p:sp>
        <p:nvSpPr>
          <p:cNvPr id="4" name="Slide Number Placeholder 3"/>
          <p:cNvSpPr>
            <a:spLocks noGrp="1"/>
          </p:cNvSpPr>
          <p:nvPr>
            <p:ph type="sldNum" sz="quarter" idx="5"/>
          </p:nvPr>
        </p:nvSpPr>
        <p:spPr/>
        <p:txBody>
          <a:bodyPr/>
          <a:lstStyle/>
          <a:p>
            <a:fld id="{8E21E7F1-21B4-45C1-8DBC-DA714C5A7B39}" type="slidenum">
              <a:rPr lang="en-AU" smtClean="0"/>
              <a:t>80</a:t>
            </a:fld>
            <a:endParaRPr lang="en-AU"/>
          </a:p>
        </p:txBody>
      </p:sp>
    </p:spTree>
    <p:extLst>
      <p:ext uri="{BB962C8B-B14F-4D97-AF65-F5344CB8AC3E}">
        <p14:creationId xmlns:p14="http://schemas.microsoft.com/office/powerpoint/2010/main" val="3368758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It involves paying attention to what is being said, how it is said and accompanying body language, interpreting what has been said and checking that you have understood accurately. If you are focusing more on what you want to say when it is your turn to speak, or you think you know how to solve a problem before hearing it fully, then these could be signs you are not really listening</a:t>
            </a:r>
            <a:endParaRPr lang="en-AU" dirty="0"/>
          </a:p>
        </p:txBody>
      </p:sp>
      <p:sp>
        <p:nvSpPr>
          <p:cNvPr id="4" name="Slide Number Placeholder 3"/>
          <p:cNvSpPr>
            <a:spLocks noGrp="1"/>
          </p:cNvSpPr>
          <p:nvPr>
            <p:ph type="sldNum" sz="quarter" idx="5"/>
          </p:nvPr>
        </p:nvSpPr>
        <p:spPr/>
        <p:txBody>
          <a:bodyPr/>
          <a:lstStyle/>
          <a:p>
            <a:fld id="{BD371A05-DFEF-44A1-9204-0E69850231C6}" type="slidenum">
              <a:rPr lang="en-AU" smtClean="0"/>
              <a:t>81</a:t>
            </a:fld>
            <a:endParaRPr lang="en-AU" dirty="0"/>
          </a:p>
        </p:txBody>
      </p:sp>
    </p:spTree>
    <p:extLst>
      <p:ext uri="{BB962C8B-B14F-4D97-AF65-F5344CB8AC3E}">
        <p14:creationId xmlns:p14="http://schemas.microsoft.com/office/powerpoint/2010/main" val="1324976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solidFill>
                  <a:schemeClr val="tx1"/>
                </a:solidFill>
                <a:latin typeface="+mn-lt"/>
              </a:rPr>
              <a:t>What skills did the Frontline Practice Leader use in this supervision?</a:t>
            </a:r>
          </a:p>
          <a:p>
            <a:r>
              <a:rPr lang="en-AU" dirty="0"/>
              <a:t>The PL asked open ended questions. Such as How are going supporting Paul at lawn bowls? And a follow up question of How so?</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These types of questions are useful for gathering information and generating discussion.</a:t>
            </a:r>
          </a:p>
          <a:p>
            <a:r>
              <a:rPr lang="en-AU" dirty="0"/>
              <a:t>She listened actively. The practice leader gave the support worker her full attention, nods and says uh huh to indicate she is listening.</a:t>
            </a:r>
          </a:p>
          <a:p>
            <a:r>
              <a:rPr lang="en-AU" dirty="0"/>
              <a:t>She summarised the topic to ensure she understood correctly and to move the conversation forward. </a:t>
            </a:r>
          </a:p>
          <a:p>
            <a:r>
              <a:rPr lang="en-AU" dirty="0"/>
              <a:t>The practice leader listened openly – she asked questions and listened to the support worker so that she fully understood the problem</a:t>
            </a:r>
          </a:p>
          <a:p>
            <a:r>
              <a:rPr lang="en-AU" dirty="0"/>
              <a:t>She reinforced good support by identifying where the support worker performed well.</a:t>
            </a:r>
          </a:p>
          <a:p>
            <a:r>
              <a:rPr lang="en-AU" dirty="0"/>
              <a:t>They problem solved together.</a:t>
            </a:r>
          </a:p>
          <a:p>
            <a:r>
              <a:rPr lang="en-AU" dirty="0"/>
              <a:t>The practice leader provided a suggestion only after fully understanding the problem. She shared her knowledge and expertise with the support worker to help develop his practice.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71A05-DFEF-44A1-9204-0E69850231C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49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support workers do and how they do it matters to the lives of people with intellectual disabilities. ​</a:t>
            </a:r>
          </a:p>
        </p:txBody>
      </p:sp>
      <p:sp>
        <p:nvSpPr>
          <p:cNvPr id="4" name="Slide Number Placeholder 3"/>
          <p:cNvSpPr>
            <a:spLocks noGrp="1"/>
          </p:cNvSpPr>
          <p:nvPr>
            <p:ph type="sldNum" sz="quarter" idx="5"/>
          </p:nvPr>
        </p:nvSpPr>
        <p:spPr/>
        <p:txBody>
          <a:bodyPr/>
          <a:lstStyle/>
          <a:p>
            <a:fld id="{8E21E7F1-21B4-45C1-8DBC-DA714C5A7B39}" type="slidenum">
              <a:rPr lang="en-AU" smtClean="0"/>
              <a:t>3</a:t>
            </a:fld>
            <a:endParaRPr lang="en-AU"/>
          </a:p>
        </p:txBody>
      </p:sp>
    </p:spTree>
    <p:extLst>
      <p:ext uri="{BB962C8B-B14F-4D97-AF65-F5344CB8AC3E}">
        <p14:creationId xmlns:p14="http://schemas.microsoft.com/office/powerpoint/2010/main" val="2090341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About 10 minutes each. </a:t>
            </a:r>
          </a:p>
          <a:p>
            <a:r>
              <a:rPr lang="en-AU" dirty="0"/>
              <a:t>At the end ask, what was it like being the supervisee?</a:t>
            </a:r>
          </a:p>
          <a:p>
            <a:r>
              <a:rPr lang="en-AU" dirty="0"/>
              <a:t>What was it like being the supervisor?</a:t>
            </a:r>
          </a:p>
          <a:p>
            <a:endParaRPr lang="en-AU" dirty="0"/>
          </a:p>
        </p:txBody>
      </p:sp>
      <p:sp>
        <p:nvSpPr>
          <p:cNvPr id="4" name="Slide Number Placeholder 3"/>
          <p:cNvSpPr>
            <a:spLocks noGrp="1"/>
          </p:cNvSpPr>
          <p:nvPr>
            <p:ph type="sldNum" sz="quarter" idx="10"/>
          </p:nvPr>
        </p:nvSpPr>
        <p:spPr/>
        <p:txBody>
          <a:bodyPr/>
          <a:lstStyle/>
          <a:p>
            <a:fld id="{37563B8F-457C-4481-995C-F51A0BD8C41E}" type="slidenum">
              <a:rPr lang="en-AU" smtClean="0"/>
              <a:t>85</a:t>
            </a:fld>
            <a:endParaRPr lang="en-AU"/>
          </a:p>
        </p:txBody>
      </p:sp>
    </p:spTree>
    <p:extLst>
      <p:ext uri="{BB962C8B-B14F-4D97-AF65-F5344CB8AC3E}">
        <p14:creationId xmlns:p14="http://schemas.microsoft.com/office/powerpoint/2010/main" val="4052595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 you have regular team meetings in your services?</a:t>
            </a:r>
            <a:br>
              <a:rPr lang="en-AU" dirty="0"/>
            </a:br>
            <a:r>
              <a:rPr lang="en-AU" dirty="0"/>
              <a:t>What do you talk about in team meetings?</a:t>
            </a:r>
          </a:p>
        </p:txBody>
      </p:sp>
      <p:sp>
        <p:nvSpPr>
          <p:cNvPr id="4" name="Slide Number Placeholder 3"/>
          <p:cNvSpPr>
            <a:spLocks noGrp="1"/>
          </p:cNvSpPr>
          <p:nvPr>
            <p:ph type="sldNum" sz="quarter" idx="5"/>
          </p:nvPr>
        </p:nvSpPr>
        <p:spPr/>
        <p:txBody>
          <a:bodyPr/>
          <a:lstStyle/>
          <a:p>
            <a:fld id="{BD371A05-DFEF-44A1-9204-0E69850231C6}" type="slidenum">
              <a:rPr lang="en-AU" smtClean="0"/>
              <a:t>87</a:t>
            </a:fld>
            <a:endParaRPr lang="en-AU" dirty="0"/>
          </a:p>
        </p:txBody>
      </p:sp>
    </p:spTree>
    <p:extLst>
      <p:ext uri="{BB962C8B-B14F-4D97-AF65-F5344CB8AC3E}">
        <p14:creationId xmlns:p14="http://schemas.microsoft.com/office/powerpoint/2010/main" val="3266132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371A05-DFEF-44A1-9204-0E69850231C6}" type="slidenum">
              <a:rPr lang="en-AU" smtClean="0"/>
              <a:t>88</a:t>
            </a:fld>
            <a:endParaRPr lang="en-AU" dirty="0"/>
          </a:p>
        </p:txBody>
      </p:sp>
    </p:spTree>
    <p:extLst>
      <p:ext uri="{BB962C8B-B14F-4D97-AF65-F5344CB8AC3E}">
        <p14:creationId xmlns:p14="http://schemas.microsoft.com/office/powerpoint/2010/main" val="2155291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solidFill>
                  <a:schemeClr val="tx1"/>
                </a:solidFill>
                <a:latin typeface="+mn-lt"/>
              </a:rPr>
              <a:t>How did the Frontline Practice Leader chair the meeting?</a:t>
            </a:r>
          </a:p>
          <a:p>
            <a:endParaRPr lang="en-AU" dirty="0"/>
          </a:p>
          <a:p>
            <a:r>
              <a:rPr lang="en-AU" dirty="0"/>
              <a:t>She focused the discussion on one person and his QOL.</a:t>
            </a:r>
          </a:p>
          <a:p>
            <a:r>
              <a:rPr lang="en-AU" dirty="0"/>
              <a:t>She encouraged discussion by asking open ended questions. </a:t>
            </a:r>
          </a:p>
          <a:p>
            <a:r>
              <a:rPr lang="en-AU" dirty="0"/>
              <a:t>She encouraged staff to share information. For example, a support worker was asked to share information about how to support a person to make breakfast. </a:t>
            </a:r>
          </a:p>
          <a:p>
            <a:r>
              <a:rPr lang="en-AU" dirty="0"/>
              <a:t>She helped to establish consistency by asking them to all support Sam to make his breakfast in the same way.</a:t>
            </a:r>
          </a:p>
          <a:p>
            <a:r>
              <a:rPr lang="en-AU" dirty="0"/>
              <a:t>She set the expectation that staff work in this way and if they don’t get all the tasks done it’s okay and to let other staff know.</a:t>
            </a:r>
          </a:p>
          <a:p>
            <a:r>
              <a:rPr lang="en-AU" dirty="0"/>
              <a:t>The practice leader ensured everyone had a say by asking each staff member to have input. </a:t>
            </a:r>
          </a:p>
          <a:p>
            <a:r>
              <a:rPr lang="en-AU" dirty="0"/>
              <a:t>She listened to everyone and respected their opinion</a:t>
            </a:r>
          </a:p>
          <a:p>
            <a:r>
              <a:rPr lang="en-AU" dirty="0"/>
              <a:t>And she delegated responsibility. </a:t>
            </a:r>
          </a:p>
        </p:txBody>
      </p:sp>
      <p:sp>
        <p:nvSpPr>
          <p:cNvPr id="4" name="Slide Number Placeholder 3"/>
          <p:cNvSpPr>
            <a:spLocks noGrp="1"/>
          </p:cNvSpPr>
          <p:nvPr>
            <p:ph type="sldNum" sz="quarter" idx="5"/>
          </p:nvPr>
        </p:nvSpPr>
        <p:spPr/>
        <p:txBody>
          <a:bodyPr/>
          <a:lstStyle/>
          <a:p>
            <a:fld id="{BD371A05-DFEF-44A1-9204-0E69850231C6}" type="slidenum">
              <a:rPr lang="en-AU" smtClean="0"/>
              <a:t>93</a:t>
            </a:fld>
            <a:endParaRPr lang="en-AU" dirty="0"/>
          </a:p>
        </p:txBody>
      </p:sp>
    </p:spTree>
    <p:extLst>
      <p:ext uri="{BB962C8B-B14F-4D97-AF65-F5344CB8AC3E}">
        <p14:creationId xmlns:p14="http://schemas.microsoft.com/office/powerpoint/2010/main" val="1916472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371A05-DFEF-44A1-9204-0E69850231C6}" type="slidenum">
              <a:rPr lang="en-AU" smtClean="0"/>
              <a:t>96</a:t>
            </a:fld>
            <a:endParaRPr lang="en-AU" dirty="0"/>
          </a:p>
        </p:txBody>
      </p:sp>
    </p:spTree>
    <p:extLst>
      <p:ext uri="{BB962C8B-B14F-4D97-AF65-F5344CB8AC3E}">
        <p14:creationId xmlns:p14="http://schemas.microsoft.com/office/powerpoint/2010/main" val="2377532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21E7F1-21B4-45C1-8DBC-DA714C5A7B39}" type="slidenum">
              <a:rPr lang="en-AU" smtClean="0"/>
              <a:t>99</a:t>
            </a:fld>
            <a:endParaRPr lang="en-AU"/>
          </a:p>
        </p:txBody>
      </p:sp>
    </p:spTree>
    <p:extLst>
      <p:ext uri="{BB962C8B-B14F-4D97-AF65-F5344CB8AC3E}">
        <p14:creationId xmlns:p14="http://schemas.microsoft.com/office/powerpoint/2010/main" val="138650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have FLS learnt to perform their role – manage staff and the service?</a:t>
            </a:r>
          </a:p>
        </p:txBody>
      </p:sp>
      <p:sp>
        <p:nvSpPr>
          <p:cNvPr id="4" name="Slide Number Placeholder 3"/>
          <p:cNvSpPr>
            <a:spLocks noGrp="1"/>
          </p:cNvSpPr>
          <p:nvPr>
            <p:ph type="sldNum" sz="quarter" idx="5"/>
          </p:nvPr>
        </p:nvSpPr>
        <p:spPr/>
        <p:txBody>
          <a:bodyPr/>
          <a:lstStyle/>
          <a:p>
            <a:fld id="{8E21E7F1-21B4-45C1-8DBC-DA714C5A7B39}" type="slidenum">
              <a:rPr lang="en-AU" smtClean="0"/>
              <a:t>4</a:t>
            </a:fld>
            <a:endParaRPr lang="en-AU"/>
          </a:p>
        </p:txBody>
      </p:sp>
    </p:spTree>
    <p:extLst>
      <p:ext uri="{BB962C8B-B14F-4D97-AF65-F5344CB8AC3E}">
        <p14:creationId xmlns:p14="http://schemas.microsoft.com/office/powerpoint/2010/main" val="193317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other 4 tasks provide ways of focusing staff on QOL</a:t>
            </a:r>
          </a:p>
          <a:p>
            <a:r>
              <a:rPr lang="en-AU" dirty="0"/>
              <a:t>The 5 tasks are not separate but are interconnected</a:t>
            </a:r>
          </a:p>
          <a:p>
            <a:r>
              <a:rPr lang="en-AU" dirty="0"/>
              <a:t>Focusing on QOL should be at the centre of the other tasks</a:t>
            </a:r>
          </a:p>
        </p:txBody>
      </p:sp>
      <p:sp>
        <p:nvSpPr>
          <p:cNvPr id="4" name="Slide Number Placeholder 3"/>
          <p:cNvSpPr>
            <a:spLocks noGrp="1"/>
          </p:cNvSpPr>
          <p:nvPr>
            <p:ph type="sldNum" sz="quarter" idx="5"/>
          </p:nvPr>
        </p:nvSpPr>
        <p:spPr/>
        <p:txBody>
          <a:bodyPr/>
          <a:lstStyle/>
          <a:p>
            <a:fld id="{8E21E7F1-21B4-45C1-8DBC-DA714C5A7B39}" type="slidenum">
              <a:rPr lang="en-AU" smtClean="0"/>
              <a:t>5</a:t>
            </a:fld>
            <a:endParaRPr lang="en-AU"/>
          </a:p>
        </p:txBody>
      </p:sp>
    </p:spTree>
    <p:extLst>
      <p:ext uri="{BB962C8B-B14F-4D97-AF65-F5344CB8AC3E}">
        <p14:creationId xmlns:p14="http://schemas.microsoft.com/office/powerpoint/2010/main" val="296589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371A05-DFEF-44A1-9204-0E69850231C6}" type="slidenum">
              <a:rPr lang="en-AU" smtClean="0"/>
              <a:t>10</a:t>
            </a:fld>
            <a:endParaRPr lang="en-AU" dirty="0"/>
          </a:p>
        </p:txBody>
      </p:sp>
    </p:spTree>
    <p:extLst>
      <p:ext uri="{BB962C8B-B14F-4D97-AF65-F5344CB8AC3E}">
        <p14:creationId xmlns:p14="http://schemas.microsoft.com/office/powerpoint/2010/main" val="197912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71A05-DFEF-44A1-9204-0E69850231C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892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371A05-DFEF-44A1-9204-0E69850231C6}" type="slidenum">
              <a:rPr lang="en-AU" smtClean="0"/>
              <a:t>21</a:t>
            </a:fld>
            <a:endParaRPr lang="en-AU" dirty="0"/>
          </a:p>
        </p:txBody>
      </p:sp>
    </p:spTree>
    <p:extLst>
      <p:ext uri="{BB962C8B-B14F-4D97-AF65-F5344CB8AC3E}">
        <p14:creationId xmlns:p14="http://schemas.microsoft.com/office/powerpoint/2010/main" val="208205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371A05-DFEF-44A1-9204-0E69850231C6}" type="slidenum">
              <a:rPr lang="en-AU" smtClean="0"/>
              <a:t>22</a:t>
            </a:fld>
            <a:endParaRPr lang="en-AU" dirty="0"/>
          </a:p>
        </p:txBody>
      </p:sp>
    </p:spTree>
    <p:extLst>
      <p:ext uri="{BB962C8B-B14F-4D97-AF65-F5344CB8AC3E}">
        <p14:creationId xmlns:p14="http://schemas.microsoft.com/office/powerpoint/2010/main" val="98147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14BB4-7BC4-441F-AC04-1E206996A7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29A012B-76B5-4BF3-A935-07E7587FEA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5BFF0FC-1161-4347-AC6D-27E83B45C530}"/>
              </a:ext>
            </a:extLst>
          </p:cNvPr>
          <p:cNvSpPr>
            <a:spLocks noGrp="1"/>
          </p:cNvSpPr>
          <p:nvPr>
            <p:ph type="dt" sz="half" idx="10"/>
          </p:nvPr>
        </p:nvSpPr>
        <p:spPr/>
        <p:txBody>
          <a:bodyPr/>
          <a:lstStyle/>
          <a:p>
            <a:fld id="{476906C1-D240-4050-985F-8864833BAC97}" type="datetimeFigureOut">
              <a:rPr lang="en-AU" smtClean="0"/>
              <a:t>16/11/2022</a:t>
            </a:fld>
            <a:endParaRPr lang="en-AU"/>
          </a:p>
        </p:txBody>
      </p:sp>
      <p:sp>
        <p:nvSpPr>
          <p:cNvPr id="5" name="Footer Placeholder 4">
            <a:extLst>
              <a:ext uri="{FF2B5EF4-FFF2-40B4-BE49-F238E27FC236}">
                <a16:creationId xmlns:a16="http://schemas.microsoft.com/office/drawing/2014/main" id="{4C2D3CD2-62B9-482C-BCDA-8C0E9527B17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838496-3E57-45D2-BAE0-65053CC801CB}"/>
              </a:ext>
            </a:extLst>
          </p:cNvPr>
          <p:cNvSpPr>
            <a:spLocks noGrp="1"/>
          </p:cNvSpPr>
          <p:nvPr>
            <p:ph type="sldNum" sz="quarter" idx="12"/>
          </p:nvPr>
        </p:nvSpPr>
        <p:spPr/>
        <p:txBody>
          <a:bodyPr/>
          <a:lstStyle/>
          <a:p>
            <a:fld id="{5BCAF4F4-70D9-4FA2-8F94-8A4E46DC0E1F}" type="slidenum">
              <a:rPr lang="en-AU" smtClean="0"/>
              <a:t>‹#›</a:t>
            </a:fld>
            <a:endParaRPr lang="en-AU"/>
          </a:p>
        </p:txBody>
      </p:sp>
    </p:spTree>
    <p:extLst>
      <p:ext uri="{BB962C8B-B14F-4D97-AF65-F5344CB8AC3E}">
        <p14:creationId xmlns:p14="http://schemas.microsoft.com/office/powerpoint/2010/main" val="212945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EE10-830A-4370-83E9-605E7C21478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B41B295-A491-4261-8E16-5A444CE6A3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E4F9E3-51B7-492C-82CF-7D903F2A324E}"/>
              </a:ext>
            </a:extLst>
          </p:cNvPr>
          <p:cNvSpPr>
            <a:spLocks noGrp="1"/>
          </p:cNvSpPr>
          <p:nvPr>
            <p:ph type="dt" sz="half" idx="10"/>
          </p:nvPr>
        </p:nvSpPr>
        <p:spPr/>
        <p:txBody>
          <a:bodyPr/>
          <a:lstStyle/>
          <a:p>
            <a:fld id="{476906C1-D240-4050-985F-8864833BAC97}" type="datetimeFigureOut">
              <a:rPr lang="en-AU" smtClean="0"/>
              <a:t>16/11/2022</a:t>
            </a:fld>
            <a:endParaRPr lang="en-AU"/>
          </a:p>
        </p:txBody>
      </p:sp>
      <p:sp>
        <p:nvSpPr>
          <p:cNvPr id="5" name="Footer Placeholder 4">
            <a:extLst>
              <a:ext uri="{FF2B5EF4-FFF2-40B4-BE49-F238E27FC236}">
                <a16:creationId xmlns:a16="http://schemas.microsoft.com/office/drawing/2014/main" id="{9F2D41B5-6ED0-4216-9A6D-D8570534440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0333F4-0E60-4DFA-BAB6-A9314C816BAF}"/>
              </a:ext>
            </a:extLst>
          </p:cNvPr>
          <p:cNvSpPr>
            <a:spLocks noGrp="1"/>
          </p:cNvSpPr>
          <p:nvPr>
            <p:ph type="sldNum" sz="quarter" idx="12"/>
          </p:nvPr>
        </p:nvSpPr>
        <p:spPr/>
        <p:txBody>
          <a:bodyPr/>
          <a:lstStyle/>
          <a:p>
            <a:fld id="{5BCAF4F4-70D9-4FA2-8F94-8A4E46DC0E1F}" type="slidenum">
              <a:rPr lang="en-AU" smtClean="0"/>
              <a:t>‹#›</a:t>
            </a:fld>
            <a:endParaRPr lang="en-AU"/>
          </a:p>
        </p:txBody>
      </p:sp>
    </p:spTree>
    <p:extLst>
      <p:ext uri="{BB962C8B-B14F-4D97-AF65-F5344CB8AC3E}">
        <p14:creationId xmlns:p14="http://schemas.microsoft.com/office/powerpoint/2010/main" val="42587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48ED8-9307-45D1-A385-F83C0D201A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28BBD99-ACE6-4703-A15C-EE57A1CA43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04715EF-E150-407A-84B3-7F4D56553CB6}"/>
              </a:ext>
            </a:extLst>
          </p:cNvPr>
          <p:cNvSpPr>
            <a:spLocks noGrp="1"/>
          </p:cNvSpPr>
          <p:nvPr>
            <p:ph type="dt" sz="half" idx="10"/>
          </p:nvPr>
        </p:nvSpPr>
        <p:spPr/>
        <p:txBody>
          <a:bodyPr/>
          <a:lstStyle/>
          <a:p>
            <a:fld id="{476906C1-D240-4050-985F-8864833BAC97}" type="datetimeFigureOut">
              <a:rPr lang="en-AU" smtClean="0"/>
              <a:t>16/11/2022</a:t>
            </a:fld>
            <a:endParaRPr lang="en-AU"/>
          </a:p>
        </p:txBody>
      </p:sp>
      <p:sp>
        <p:nvSpPr>
          <p:cNvPr id="5" name="Footer Placeholder 4">
            <a:extLst>
              <a:ext uri="{FF2B5EF4-FFF2-40B4-BE49-F238E27FC236}">
                <a16:creationId xmlns:a16="http://schemas.microsoft.com/office/drawing/2014/main" id="{4B7F005D-0379-4ABD-AE80-A972880338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2920B05-9B6B-4B3A-AAEA-AD9BBF89234C}"/>
              </a:ext>
            </a:extLst>
          </p:cNvPr>
          <p:cNvSpPr>
            <a:spLocks noGrp="1"/>
          </p:cNvSpPr>
          <p:nvPr>
            <p:ph type="sldNum" sz="quarter" idx="12"/>
          </p:nvPr>
        </p:nvSpPr>
        <p:spPr/>
        <p:txBody>
          <a:bodyPr/>
          <a:lstStyle/>
          <a:p>
            <a:fld id="{5BCAF4F4-70D9-4FA2-8F94-8A4E46DC0E1F}" type="slidenum">
              <a:rPr lang="en-AU" smtClean="0"/>
              <a:t>‹#›</a:t>
            </a:fld>
            <a:endParaRPr lang="en-AU"/>
          </a:p>
        </p:txBody>
      </p:sp>
    </p:spTree>
    <p:extLst>
      <p:ext uri="{BB962C8B-B14F-4D97-AF65-F5344CB8AC3E}">
        <p14:creationId xmlns:p14="http://schemas.microsoft.com/office/powerpoint/2010/main" val="38071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E52212"/>
        </a:solidFill>
        <a:effectLst/>
      </p:bgPr>
    </p:bg>
    <p:spTree>
      <p:nvGrpSpPr>
        <p:cNvPr id="1" name=""/>
        <p:cNvGrpSpPr/>
        <p:nvPr/>
      </p:nvGrpSpPr>
      <p:grpSpPr>
        <a:xfrm>
          <a:off x="0" y="0"/>
          <a:ext cx="0" cy="0"/>
          <a:chOff x="0" y="0"/>
          <a:chExt cx="0" cy="0"/>
        </a:xfrm>
      </p:grpSpPr>
      <p:sp>
        <p:nvSpPr>
          <p:cNvPr id="16" name="Picture Placeholder 20"/>
          <p:cNvSpPr>
            <a:spLocks noGrp="1"/>
          </p:cNvSpPr>
          <p:nvPr>
            <p:ph type="pic" sz="quarter" idx="15"/>
          </p:nvPr>
        </p:nvSpPr>
        <p:spPr>
          <a:xfrm>
            <a:off x="6081713" y="2252129"/>
            <a:ext cx="6120000" cy="2887663"/>
          </a:xfrm>
          <a:blipFill>
            <a:blip r:embed="rId2"/>
            <a:srcRect/>
            <a:stretch>
              <a:fillRect t="-1113" b="-50981"/>
            </a:stretch>
          </a:blipFill>
        </p:spPr>
        <p:txBody>
          <a:bodyPr/>
          <a:lstStyle/>
          <a:p>
            <a:endParaRPr lang="en-AU" dirty="0"/>
          </a:p>
        </p:txBody>
      </p:sp>
      <p:sp>
        <p:nvSpPr>
          <p:cNvPr id="17" name="Picture Placeholder 18"/>
          <p:cNvSpPr>
            <a:spLocks noGrp="1"/>
          </p:cNvSpPr>
          <p:nvPr>
            <p:ph type="pic" sz="quarter" idx="16"/>
          </p:nvPr>
        </p:nvSpPr>
        <p:spPr>
          <a:xfrm>
            <a:off x="0" y="2252128"/>
            <a:ext cx="6084000" cy="2887663"/>
          </a:xfr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en-AU" dirty="0"/>
          </a:p>
        </p:txBody>
      </p:sp>
      <p:sp>
        <p:nvSpPr>
          <p:cNvPr id="6" name="TextBox 5"/>
          <p:cNvSpPr txBox="1">
            <a:spLocks noChangeArrowheads="1"/>
          </p:cNvSpPr>
          <p:nvPr userDrawn="1"/>
        </p:nvSpPr>
        <p:spPr bwMode="auto">
          <a:xfrm>
            <a:off x="9556955" y="6537325"/>
            <a:ext cx="26350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rIns="18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800" dirty="0">
                <a:solidFill>
                  <a:schemeClr val="bg1"/>
                </a:solidFill>
                <a:latin typeface="Roboto" panose="02000000000000000000" pitchFamily="2" charset="0"/>
                <a:ea typeface="Roboto" panose="02000000000000000000" pitchFamily="2" charset="0"/>
                <a:cs typeface="Roboto Condensed" panose="02000000000000000000" pitchFamily="2" charset="0"/>
              </a:rPr>
              <a:t>CRICOS PROVIDER 00115M</a:t>
            </a:r>
          </a:p>
        </p:txBody>
      </p:sp>
      <p:sp>
        <p:nvSpPr>
          <p:cNvPr id="9" name="TextBox 32"/>
          <p:cNvSpPr txBox="1">
            <a:spLocks noChangeAspect="1" noChangeArrowheads="1"/>
          </p:cNvSpPr>
          <p:nvPr userDrawn="1"/>
        </p:nvSpPr>
        <p:spPr bwMode="auto">
          <a:xfrm>
            <a:off x="11001904" y="1"/>
            <a:ext cx="1190097" cy="303536"/>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sp>
        <p:nvSpPr>
          <p:cNvPr id="4" name="Title 1"/>
          <p:cNvSpPr>
            <a:spLocks noGrp="1"/>
          </p:cNvSpPr>
          <p:nvPr>
            <p:ph type="title" hasCustomPrompt="1"/>
          </p:nvPr>
        </p:nvSpPr>
        <p:spPr>
          <a:xfrm>
            <a:off x="4975367" y="5611308"/>
            <a:ext cx="2213747" cy="369332"/>
          </a:xfrm>
        </p:spPr>
        <p:txBody>
          <a:bodyPr wrap="none" anchor="b">
            <a:spAutoFit/>
          </a:bodyPr>
          <a:lstStyle>
            <a:lvl1pPr algn="ctr">
              <a:lnSpc>
                <a:spcPct val="100000"/>
              </a:lnSpc>
              <a:defRPr sz="24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Presentation Title</a:t>
            </a:r>
          </a:p>
        </p:txBody>
      </p:sp>
      <p:sp>
        <p:nvSpPr>
          <p:cNvPr id="5" name="Text Placeholder 2"/>
          <p:cNvSpPr>
            <a:spLocks noGrp="1"/>
          </p:cNvSpPr>
          <p:nvPr>
            <p:ph type="body" idx="1" hasCustomPrompt="1"/>
          </p:nvPr>
        </p:nvSpPr>
        <p:spPr>
          <a:xfrm>
            <a:off x="4376328" y="5989709"/>
            <a:ext cx="3422411" cy="276999"/>
          </a:xfrm>
        </p:spPr>
        <p:txBody>
          <a:bodyPr wrap="none">
            <a:spAutoFit/>
          </a:bodyPr>
          <a:lstStyle>
            <a:lvl1pPr marL="0" indent="0" algn="ctr">
              <a:lnSpc>
                <a:spcPct val="100000"/>
              </a:lnSpc>
              <a:spcBef>
                <a:spcPts val="0"/>
              </a:spcBef>
              <a:buNone/>
              <a:defRPr sz="1800" b="0" baseline="0">
                <a:solidFill>
                  <a:schemeClr val="bg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 – Presenter Title</a:t>
            </a:r>
          </a:p>
        </p:txBody>
      </p:sp>
      <p:sp>
        <p:nvSpPr>
          <p:cNvPr id="8" name="Text Placeholder 16"/>
          <p:cNvSpPr>
            <a:spLocks noGrp="1"/>
          </p:cNvSpPr>
          <p:nvPr>
            <p:ph type="body" sz="quarter" idx="10" hasCustomPrompt="1"/>
          </p:nvPr>
        </p:nvSpPr>
        <p:spPr>
          <a:xfrm>
            <a:off x="3380447" y="3238636"/>
            <a:ext cx="4575640" cy="775015"/>
          </a:xfrm>
          <a:solidFill>
            <a:schemeClr val="bg1"/>
          </a:solidFill>
        </p:spPr>
        <p:txBody>
          <a:bodyPr wrap="none" lIns="144000" tIns="36000" rIns="144000">
            <a:spAutoFit/>
          </a:bodyPr>
          <a:lstStyle>
            <a:lvl1pPr marL="0" indent="0" algn="ctr">
              <a:buNone/>
              <a:defRPr lang="en-AU" altLang="en-US" sz="4800" b="1" kern="1200" dirty="0">
                <a:solidFill>
                  <a:srgbClr val="FF0000"/>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AU" dirty="0"/>
              <a:t>Presentation title</a:t>
            </a:r>
          </a:p>
        </p:txBody>
      </p:sp>
      <p:sp>
        <p:nvSpPr>
          <p:cNvPr id="10" name="Text Placeholder 16"/>
          <p:cNvSpPr>
            <a:spLocks noGrp="1"/>
          </p:cNvSpPr>
          <p:nvPr>
            <p:ph type="body" sz="quarter" idx="13" hasCustomPrompt="1"/>
          </p:nvPr>
        </p:nvSpPr>
        <p:spPr>
          <a:xfrm>
            <a:off x="4914191" y="4008331"/>
            <a:ext cx="4170080" cy="590349"/>
          </a:xfrm>
          <a:solidFill>
            <a:schemeClr val="bg1"/>
          </a:solidFill>
        </p:spPr>
        <p:txBody>
          <a:bodyPr wrap="none" lIns="144000" tIns="36000" rIns="144000">
            <a:spAutoFit/>
          </a:bodyPr>
          <a:lstStyle>
            <a:lvl1pPr marL="0" indent="0" algn="ctr">
              <a:buNone/>
              <a:defRPr lang="en-AU" altLang="en-US" sz="3600" b="1" kern="1200" dirty="0">
                <a:solidFill>
                  <a:srgbClr val="FF0000"/>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AU" dirty="0"/>
              <a:t>Presentation subtitle</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640" y="-79066"/>
            <a:ext cx="3129776" cy="2598332"/>
          </a:xfrm>
          <a:prstGeom prst="rect">
            <a:avLst/>
          </a:prstGeom>
        </p:spPr>
      </p:pic>
    </p:spTree>
    <p:extLst>
      <p:ext uri="{BB962C8B-B14F-4D97-AF65-F5344CB8AC3E}">
        <p14:creationId xmlns:p14="http://schemas.microsoft.com/office/powerpoint/2010/main" val="2086420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52212"/>
        </a:solidFill>
        <a:effectLst/>
      </p:bgPr>
    </p:bg>
    <p:spTree>
      <p:nvGrpSpPr>
        <p:cNvPr id="1" name=""/>
        <p:cNvGrpSpPr/>
        <p:nvPr/>
      </p:nvGrpSpPr>
      <p:grpSpPr>
        <a:xfrm>
          <a:off x="0" y="0"/>
          <a:ext cx="0" cy="0"/>
          <a:chOff x="0" y="0"/>
          <a:chExt cx="0" cy="0"/>
        </a:xfrm>
      </p:grpSpPr>
      <p:sp>
        <p:nvSpPr>
          <p:cNvPr id="16" name="Picture Placeholder 20"/>
          <p:cNvSpPr>
            <a:spLocks noGrp="1"/>
          </p:cNvSpPr>
          <p:nvPr>
            <p:ph type="pic" sz="quarter" idx="15"/>
          </p:nvPr>
        </p:nvSpPr>
        <p:spPr>
          <a:xfrm>
            <a:off x="6081713" y="2252129"/>
            <a:ext cx="6120000" cy="2887663"/>
          </a:xfrm>
          <a:blipFill>
            <a:blip r:embed="rId2"/>
            <a:srcRect/>
            <a:stretch>
              <a:fillRect t="-1113" b="-50981"/>
            </a:stretch>
          </a:blipFill>
        </p:spPr>
        <p:txBody>
          <a:bodyPr/>
          <a:lstStyle/>
          <a:p>
            <a:endParaRPr lang="en-AU" dirty="0"/>
          </a:p>
        </p:txBody>
      </p:sp>
      <p:sp>
        <p:nvSpPr>
          <p:cNvPr id="17" name="Picture Placeholder 18"/>
          <p:cNvSpPr>
            <a:spLocks noGrp="1"/>
          </p:cNvSpPr>
          <p:nvPr>
            <p:ph type="pic" sz="quarter" idx="16"/>
          </p:nvPr>
        </p:nvSpPr>
        <p:spPr>
          <a:xfrm>
            <a:off x="0" y="2252128"/>
            <a:ext cx="6084000" cy="2887663"/>
          </a:xfr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en-AU" dirty="0"/>
          </a:p>
        </p:txBody>
      </p:sp>
      <p:sp>
        <p:nvSpPr>
          <p:cNvPr id="6" name="TextBox 5"/>
          <p:cNvSpPr txBox="1">
            <a:spLocks noChangeArrowheads="1"/>
          </p:cNvSpPr>
          <p:nvPr userDrawn="1"/>
        </p:nvSpPr>
        <p:spPr bwMode="auto">
          <a:xfrm>
            <a:off x="9556955" y="6537325"/>
            <a:ext cx="26350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rIns="18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800" dirty="0">
                <a:solidFill>
                  <a:schemeClr val="bg1"/>
                </a:solidFill>
                <a:latin typeface="Roboto" panose="02000000000000000000" pitchFamily="2" charset="0"/>
                <a:ea typeface="Roboto" panose="02000000000000000000" pitchFamily="2" charset="0"/>
                <a:cs typeface="Roboto Condensed" panose="02000000000000000000" pitchFamily="2" charset="0"/>
              </a:rPr>
              <a:t>CRICOS PROVIDER 00115M</a:t>
            </a:r>
          </a:p>
        </p:txBody>
      </p:sp>
      <p:sp>
        <p:nvSpPr>
          <p:cNvPr id="9" name="TextBox 32"/>
          <p:cNvSpPr txBox="1">
            <a:spLocks noChangeAspect="1" noChangeArrowheads="1"/>
          </p:cNvSpPr>
          <p:nvPr userDrawn="1"/>
        </p:nvSpPr>
        <p:spPr bwMode="auto">
          <a:xfrm>
            <a:off x="11001904" y="1"/>
            <a:ext cx="1190097" cy="303536"/>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sp>
        <p:nvSpPr>
          <p:cNvPr id="4" name="Title 1"/>
          <p:cNvSpPr>
            <a:spLocks noGrp="1"/>
          </p:cNvSpPr>
          <p:nvPr>
            <p:ph type="title" hasCustomPrompt="1"/>
          </p:nvPr>
        </p:nvSpPr>
        <p:spPr>
          <a:xfrm>
            <a:off x="4975367" y="5611308"/>
            <a:ext cx="2213747" cy="369332"/>
          </a:xfrm>
        </p:spPr>
        <p:txBody>
          <a:bodyPr wrap="none" anchor="b">
            <a:spAutoFit/>
          </a:bodyPr>
          <a:lstStyle>
            <a:lvl1pPr algn="ctr">
              <a:lnSpc>
                <a:spcPct val="100000"/>
              </a:lnSpc>
              <a:defRPr sz="24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Presentation Title</a:t>
            </a:r>
          </a:p>
        </p:txBody>
      </p:sp>
      <p:sp>
        <p:nvSpPr>
          <p:cNvPr id="5" name="Text Placeholder 2"/>
          <p:cNvSpPr>
            <a:spLocks noGrp="1"/>
          </p:cNvSpPr>
          <p:nvPr>
            <p:ph type="body" idx="1" hasCustomPrompt="1"/>
          </p:nvPr>
        </p:nvSpPr>
        <p:spPr>
          <a:xfrm>
            <a:off x="4376328" y="5989709"/>
            <a:ext cx="3422411" cy="276999"/>
          </a:xfrm>
        </p:spPr>
        <p:txBody>
          <a:bodyPr wrap="none">
            <a:spAutoFit/>
          </a:bodyPr>
          <a:lstStyle>
            <a:lvl1pPr marL="0" indent="0" algn="ctr">
              <a:lnSpc>
                <a:spcPct val="100000"/>
              </a:lnSpc>
              <a:spcBef>
                <a:spcPts val="0"/>
              </a:spcBef>
              <a:buNone/>
              <a:defRPr sz="1800" b="0" baseline="0">
                <a:solidFill>
                  <a:schemeClr val="bg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 – Presenter Title</a:t>
            </a:r>
          </a:p>
        </p:txBody>
      </p:sp>
      <p:sp>
        <p:nvSpPr>
          <p:cNvPr id="8" name="Text Placeholder 16"/>
          <p:cNvSpPr>
            <a:spLocks noGrp="1"/>
          </p:cNvSpPr>
          <p:nvPr>
            <p:ph type="body" sz="quarter" idx="10" hasCustomPrompt="1"/>
          </p:nvPr>
        </p:nvSpPr>
        <p:spPr>
          <a:xfrm>
            <a:off x="3380447" y="3238636"/>
            <a:ext cx="4575640" cy="775015"/>
          </a:xfrm>
          <a:solidFill>
            <a:schemeClr val="bg1"/>
          </a:solidFill>
        </p:spPr>
        <p:txBody>
          <a:bodyPr wrap="none" lIns="144000" tIns="36000" rIns="144000">
            <a:spAutoFit/>
          </a:bodyPr>
          <a:lstStyle>
            <a:lvl1pPr marL="0" indent="0" algn="ctr">
              <a:buNone/>
              <a:defRPr lang="en-AU" altLang="en-US" sz="4800" b="1" kern="1200" dirty="0">
                <a:solidFill>
                  <a:srgbClr val="FF0000"/>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AU" dirty="0"/>
              <a:t>Presentation title</a:t>
            </a:r>
          </a:p>
        </p:txBody>
      </p:sp>
      <p:sp>
        <p:nvSpPr>
          <p:cNvPr id="10" name="Text Placeholder 16"/>
          <p:cNvSpPr>
            <a:spLocks noGrp="1"/>
          </p:cNvSpPr>
          <p:nvPr>
            <p:ph type="body" sz="quarter" idx="13" hasCustomPrompt="1"/>
          </p:nvPr>
        </p:nvSpPr>
        <p:spPr>
          <a:xfrm>
            <a:off x="4914191" y="4008331"/>
            <a:ext cx="4170080" cy="590349"/>
          </a:xfrm>
          <a:solidFill>
            <a:schemeClr val="bg1"/>
          </a:solidFill>
        </p:spPr>
        <p:txBody>
          <a:bodyPr wrap="none" lIns="144000" tIns="36000" rIns="144000">
            <a:spAutoFit/>
          </a:bodyPr>
          <a:lstStyle>
            <a:lvl1pPr marL="0" indent="0" algn="ctr">
              <a:buNone/>
              <a:defRPr lang="en-AU" altLang="en-US" sz="3600" b="1" kern="1200" dirty="0">
                <a:solidFill>
                  <a:srgbClr val="FF0000"/>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AU" dirty="0"/>
              <a:t>Presentation subtitle</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640" y="-79066"/>
            <a:ext cx="3129776" cy="2598332"/>
          </a:xfrm>
          <a:prstGeom prst="rect">
            <a:avLst/>
          </a:prstGeom>
        </p:spPr>
      </p:pic>
    </p:spTree>
    <p:extLst>
      <p:ext uri="{BB962C8B-B14F-4D97-AF65-F5344CB8AC3E}">
        <p14:creationId xmlns:p14="http://schemas.microsoft.com/office/powerpoint/2010/main" val="320199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 Long title">
    <p:bg>
      <p:bgPr>
        <a:solidFill>
          <a:srgbClr val="E52212"/>
        </a:solidFill>
        <a:effectLst/>
      </p:bgPr>
    </p:bg>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9556955" y="6537325"/>
            <a:ext cx="26350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rIns="18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800" dirty="0">
                <a:solidFill>
                  <a:schemeClr val="bg1"/>
                </a:solidFill>
                <a:latin typeface="Roboto" panose="02000000000000000000" pitchFamily="2" charset="0"/>
                <a:ea typeface="Roboto" panose="02000000000000000000" pitchFamily="2" charset="0"/>
                <a:cs typeface="Roboto Condensed" panose="02000000000000000000" pitchFamily="2" charset="0"/>
              </a:rPr>
              <a:t>CRICOS PROVIDER 00115M</a:t>
            </a:r>
          </a:p>
        </p:txBody>
      </p:sp>
      <p:sp>
        <p:nvSpPr>
          <p:cNvPr id="9" name="TextBox 32"/>
          <p:cNvSpPr txBox="1">
            <a:spLocks noChangeAspect="1" noChangeArrowheads="1"/>
          </p:cNvSpPr>
          <p:nvPr userDrawn="1"/>
        </p:nvSpPr>
        <p:spPr bwMode="auto">
          <a:xfrm>
            <a:off x="11001904" y="1"/>
            <a:ext cx="1190097" cy="303536"/>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sp>
        <p:nvSpPr>
          <p:cNvPr id="4" name="Title 1"/>
          <p:cNvSpPr>
            <a:spLocks noGrp="1"/>
          </p:cNvSpPr>
          <p:nvPr>
            <p:ph type="title" hasCustomPrompt="1"/>
          </p:nvPr>
        </p:nvSpPr>
        <p:spPr>
          <a:xfrm>
            <a:off x="4250142" y="2704894"/>
            <a:ext cx="3691716" cy="615553"/>
          </a:xfrm>
        </p:spPr>
        <p:txBody>
          <a:bodyPr wrap="none" anchor="b">
            <a:spAutoFit/>
          </a:bodyPr>
          <a:lstStyle>
            <a:lvl1pPr algn="ctr">
              <a:lnSpc>
                <a:spcPct val="100000"/>
              </a:lnSpc>
              <a:defRPr sz="4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Presentation Title</a:t>
            </a:r>
          </a:p>
        </p:txBody>
      </p:sp>
      <p:sp>
        <p:nvSpPr>
          <p:cNvPr id="5" name="Text Placeholder 2"/>
          <p:cNvSpPr>
            <a:spLocks noGrp="1"/>
          </p:cNvSpPr>
          <p:nvPr>
            <p:ph type="body" idx="1" hasCustomPrompt="1"/>
          </p:nvPr>
        </p:nvSpPr>
        <p:spPr>
          <a:xfrm>
            <a:off x="3809316" y="5286975"/>
            <a:ext cx="4573368" cy="369332"/>
          </a:xfrm>
        </p:spPr>
        <p:txBody>
          <a:bodyPr wrap="none">
            <a:spAutoFit/>
          </a:bodyPr>
          <a:lstStyle>
            <a:lvl1pPr marL="0" indent="0" algn="ctr">
              <a:lnSpc>
                <a:spcPct val="100000"/>
              </a:lnSpc>
              <a:spcBef>
                <a:spcPts val="0"/>
              </a:spcBef>
              <a:buNone/>
              <a:defRPr sz="2400" b="0" baseline="0">
                <a:solidFill>
                  <a:schemeClr val="bg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 – Presenter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2640" y="37325"/>
            <a:ext cx="3129776" cy="2598332"/>
          </a:xfrm>
          <a:prstGeom prst="rect">
            <a:avLst/>
          </a:prstGeom>
        </p:spPr>
      </p:pic>
    </p:spTree>
    <p:extLst>
      <p:ext uri="{BB962C8B-B14F-4D97-AF65-F5344CB8AC3E}">
        <p14:creationId xmlns:p14="http://schemas.microsoft.com/office/powerpoint/2010/main" val="2651171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E52212"/>
        </a:solidFill>
        <a:effectLst/>
      </p:bgPr>
    </p:bg>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13610" y="4634767"/>
            <a:ext cx="2149192" cy="174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noChangeAspect="1"/>
          </p:cNvSpPr>
          <p:nvPr>
            <p:ph type="title" hasCustomPrompt="1"/>
          </p:nvPr>
        </p:nvSpPr>
        <p:spPr>
          <a:xfrm>
            <a:off x="2631159" y="1393893"/>
            <a:ext cx="3681164" cy="1267458"/>
          </a:xfrm>
          <a:solidFill>
            <a:schemeClr val="bg1"/>
          </a:solidFill>
        </p:spPr>
        <p:txBody>
          <a:bodyPr wrap="none" lIns="144000" tIns="36000" rIns="144000" anchor="ctr">
            <a:spAutoFit/>
          </a:bodyPr>
          <a:lstStyle>
            <a:lvl1pPr algn="l">
              <a:lnSpc>
                <a:spcPct val="100000"/>
              </a:lnSpc>
              <a:defRPr sz="80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0" name="Text Placeholder 2"/>
          <p:cNvSpPr>
            <a:spLocks noGrp="1" noChangeAspect="1"/>
          </p:cNvSpPr>
          <p:nvPr>
            <p:ph type="body" idx="1" hasCustomPrompt="1"/>
          </p:nvPr>
        </p:nvSpPr>
        <p:spPr>
          <a:xfrm>
            <a:off x="5253482" y="2783471"/>
            <a:ext cx="1786414" cy="1267458"/>
          </a:xfrm>
          <a:solidFill>
            <a:schemeClr val="bg1"/>
          </a:solidFill>
        </p:spPr>
        <p:txBody>
          <a:bodyPr wrap="none" lIns="144000" tIns="36000" rIns="144000" anchor="ctr">
            <a:spAutoFit/>
          </a:bodyPr>
          <a:lstStyle>
            <a:lvl1pPr marL="0" indent="0" algn="r">
              <a:lnSpc>
                <a:spcPct val="100000"/>
              </a:lnSpc>
              <a:spcBef>
                <a:spcPts val="0"/>
              </a:spcBef>
              <a:buNone/>
              <a:defRPr sz="80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a:t>
            </a:r>
          </a:p>
        </p:txBody>
      </p:sp>
      <p:sp>
        <p:nvSpPr>
          <p:cNvPr id="17" name="Text Placeholder 2"/>
          <p:cNvSpPr>
            <a:spLocks noGrp="1" noChangeAspect="1"/>
          </p:cNvSpPr>
          <p:nvPr>
            <p:ph type="body" idx="10" hasCustomPrompt="1"/>
          </p:nvPr>
        </p:nvSpPr>
        <p:spPr>
          <a:xfrm>
            <a:off x="6864368" y="2997719"/>
            <a:ext cx="2086176" cy="1190514"/>
          </a:xfrm>
          <a:solidFill>
            <a:schemeClr val="bg1"/>
          </a:solidFill>
        </p:spPr>
        <p:txBody>
          <a:bodyPr wrap="none" lIns="144000" tIns="36000" rIns="144000" anchor="ctr">
            <a:spAutoFit/>
          </a:bodyPr>
          <a:lstStyle>
            <a:lvl1pPr marL="0" indent="0" algn="l">
              <a:lnSpc>
                <a:spcPct val="100000"/>
              </a:lnSpc>
              <a:spcBef>
                <a:spcPts val="0"/>
              </a:spcBef>
              <a:buNone/>
              <a:defRPr sz="7500" b="1" kern="1200" spc="-300" baseline="0">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2018</a:t>
            </a:r>
          </a:p>
        </p:txBody>
      </p:sp>
      <p:sp>
        <p:nvSpPr>
          <p:cNvPr id="7" name="TextBox 6"/>
          <p:cNvSpPr txBox="1">
            <a:spLocks noChangeArrowheads="1"/>
          </p:cNvSpPr>
          <p:nvPr userDrawn="1"/>
        </p:nvSpPr>
        <p:spPr bwMode="auto">
          <a:xfrm>
            <a:off x="9556955" y="6537325"/>
            <a:ext cx="26350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rIns="18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800" dirty="0">
                <a:solidFill>
                  <a:schemeClr val="bg1"/>
                </a:solidFill>
                <a:latin typeface="Roboto" panose="02000000000000000000" pitchFamily="2" charset="0"/>
                <a:ea typeface="Roboto" panose="02000000000000000000" pitchFamily="2" charset="0"/>
                <a:cs typeface="Roboto Condensed" panose="02000000000000000000" pitchFamily="2" charset="0"/>
              </a:rPr>
              <a:t>CRICOS PROVIDER 00115M</a:t>
            </a:r>
          </a:p>
        </p:txBody>
      </p:sp>
    </p:spTree>
    <p:extLst>
      <p:ext uri="{BB962C8B-B14F-4D97-AF65-F5344CB8AC3E}">
        <p14:creationId xmlns:p14="http://schemas.microsoft.com/office/powerpoint/2010/main" val="794080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Number, Heading + Image 1/2-page">
    <p:spTree>
      <p:nvGrpSpPr>
        <p:cNvPr id="1" name=""/>
        <p:cNvGrpSpPr/>
        <p:nvPr/>
      </p:nvGrpSpPr>
      <p:grpSpPr>
        <a:xfrm>
          <a:off x="0" y="0"/>
          <a:ext cx="0" cy="0"/>
          <a:chOff x="0" y="0"/>
          <a:chExt cx="0" cy="0"/>
        </a:xfrm>
      </p:grpSpPr>
      <p:sp>
        <p:nvSpPr>
          <p:cNvPr id="7" name="Picture Placeholder 12"/>
          <p:cNvSpPr>
            <a:spLocks noGrp="1"/>
          </p:cNvSpPr>
          <p:nvPr>
            <p:ph type="pic" sz="quarter" idx="12"/>
          </p:nvPr>
        </p:nvSpPr>
        <p:spPr>
          <a:xfrm>
            <a:off x="6096000" y="0"/>
            <a:ext cx="6096000" cy="6858000"/>
          </a:xfrm>
        </p:spPr>
        <p:txBody>
          <a:bodyPr/>
          <a:lstStyle/>
          <a:p>
            <a:pPr lvl="0"/>
            <a:r>
              <a:rPr lang="en-US" altLang="en-US" noProof="0" dirty="0"/>
              <a:t>Click icon to add picture</a:t>
            </a:r>
            <a:endParaRPr lang="en-AU" altLang="en-US" noProof="0" dirty="0"/>
          </a:p>
        </p:txBody>
      </p:sp>
      <p:sp>
        <p:nvSpPr>
          <p:cNvPr id="5" name="Rectangle 4"/>
          <p:cNvSpPr/>
          <p:nvPr userDrawn="1"/>
        </p:nvSpPr>
        <p:spPr>
          <a:xfrm>
            <a:off x="-6350" y="0"/>
            <a:ext cx="6102351"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1"/>
          <p:cNvSpPr>
            <a:spLocks noGrp="1" noChangeAspect="1"/>
          </p:cNvSpPr>
          <p:nvPr>
            <p:ph type="title" hasCustomPrompt="1"/>
          </p:nvPr>
        </p:nvSpPr>
        <p:spPr>
          <a:xfrm>
            <a:off x="6798565" y="2657712"/>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6799146" y="3549839"/>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More heading</a:t>
            </a:r>
          </a:p>
        </p:txBody>
      </p:sp>
      <p:sp>
        <p:nvSpPr>
          <p:cNvPr id="12" name="Text Placeholder 2"/>
          <p:cNvSpPr>
            <a:spLocks noGrp="1"/>
          </p:cNvSpPr>
          <p:nvPr>
            <p:ph type="body" idx="10" hasCustomPrompt="1"/>
          </p:nvPr>
        </p:nvSpPr>
        <p:spPr>
          <a:xfrm>
            <a:off x="-6350" y="0"/>
            <a:ext cx="6102351" cy="6864350"/>
          </a:xfrm>
        </p:spPr>
        <p:txBody>
          <a:bodyPr tIns="144000" anchor="ctr"/>
          <a:lstStyle>
            <a:lvl1pPr marL="0" indent="0" algn="ctr" rtl="0" eaLnBrk="1" fontAlgn="base" hangingPunct="1">
              <a:spcBef>
                <a:spcPct val="0"/>
              </a:spcBef>
              <a:spcAft>
                <a:spcPct val="0"/>
              </a:spcAft>
              <a:buNone/>
              <a:defRPr lang="en-US" sz="400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Tree>
    <p:extLst>
      <p:ext uri="{BB962C8B-B14F-4D97-AF65-F5344CB8AC3E}">
        <p14:creationId xmlns:p14="http://schemas.microsoft.com/office/powerpoint/2010/main" val="1280876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 Bulleted List /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838200" y="712801"/>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dirty="0"/>
              <a:t>Heading</a:t>
            </a:r>
          </a:p>
        </p:txBody>
      </p:sp>
      <p:sp>
        <p:nvSpPr>
          <p:cNvPr id="7" name="Text Placeholder 2"/>
          <p:cNvSpPr>
            <a:spLocks noGrp="1"/>
          </p:cNvSpPr>
          <p:nvPr>
            <p:ph idx="1" hasCustomPrompt="1"/>
          </p:nvPr>
        </p:nvSpPr>
        <p:spPr bwMode="auto">
          <a:xfrm>
            <a:off x="838200" y="2772699"/>
            <a:ext cx="105156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solidFill>
                  <a:srgbClr val="808080"/>
                </a:solidFill>
                <a:latin typeface="Roboto" panose="02000000000000000000" pitchFamily="2" charset="0"/>
                <a:ea typeface="Roboto" panose="02000000000000000000" pitchFamily="2" charset="0"/>
              </a:defRPr>
            </a:lvl1pPr>
            <a:lvl2pPr marL="460375" indent="-236538">
              <a:buFont typeface="Roboto Condensed" panose="02000000000000000000" pitchFamily="2" charset="0"/>
              <a:buChar char="–"/>
              <a:defRPr/>
            </a:lvl2pPr>
          </a:lstStyle>
          <a:p>
            <a:pPr lvl="0"/>
            <a:r>
              <a:rPr lang="en-US" altLang="en-US" noProof="0" dirty="0"/>
              <a:t>Bulleted list</a:t>
            </a:r>
          </a:p>
        </p:txBody>
      </p:sp>
    </p:spTree>
    <p:extLst>
      <p:ext uri="{BB962C8B-B14F-4D97-AF65-F5344CB8AC3E}">
        <p14:creationId xmlns:p14="http://schemas.microsoft.com/office/powerpoint/2010/main" val="3854338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838200" y="712801"/>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dirty="0"/>
              <a:t>Heading</a:t>
            </a:r>
          </a:p>
        </p:txBody>
      </p:sp>
      <p:sp>
        <p:nvSpPr>
          <p:cNvPr id="7" name="Text Placeholder 2"/>
          <p:cNvSpPr>
            <a:spLocks noGrp="1"/>
          </p:cNvSpPr>
          <p:nvPr>
            <p:ph idx="1" hasCustomPrompt="1"/>
          </p:nvPr>
        </p:nvSpPr>
        <p:spPr bwMode="auto">
          <a:xfrm>
            <a:off x="838200" y="2772699"/>
            <a:ext cx="105156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None/>
              <a:defRPr>
                <a:solidFill>
                  <a:srgbClr val="808080"/>
                </a:solidFill>
                <a:latin typeface="Roboto" panose="02000000000000000000" pitchFamily="2" charset="0"/>
                <a:ea typeface="Roboto" panose="02000000000000000000" pitchFamily="2" charset="0"/>
              </a:defRPr>
            </a:lvl1pPr>
            <a:lvl2pPr marL="460375" indent="-236538">
              <a:buFont typeface="Roboto Condensed" panose="02000000000000000000" pitchFamily="2" charset="0"/>
              <a:buChar char="–"/>
              <a:defRPr/>
            </a:lvl2pPr>
          </a:lstStyle>
          <a:p>
            <a:pPr lvl="0"/>
            <a:r>
              <a:rPr lang="en-US" altLang="en-US" noProof="0" dirty="0"/>
              <a:t>Text</a:t>
            </a:r>
          </a:p>
        </p:txBody>
      </p:sp>
    </p:spTree>
    <p:extLst>
      <p:ext uri="{BB962C8B-B14F-4D97-AF65-F5344CB8AC3E}">
        <p14:creationId xmlns:p14="http://schemas.microsoft.com/office/powerpoint/2010/main" val="2580629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838200" y="712801"/>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lvl1pPr>
          </a:lstStyle>
          <a:p>
            <a:pPr lvl="0"/>
            <a:r>
              <a:rPr lang="en-US" dirty="0"/>
              <a:t>Example of table style</a:t>
            </a:r>
            <a:endParaRPr lang="en-US" altLang="en-US" dirty="0"/>
          </a:p>
        </p:txBody>
      </p:sp>
      <p:sp>
        <p:nvSpPr>
          <p:cNvPr id="4" name="Table Placeholder 3"/>
          <p:cNvSpPr>
            <a:spLocks noGrp="1"/>
          </p:cNvSpPr>
          <p:nvPr>
            <p:ph type="tbl" sz="quarter" idx="10"/>
          </p:nvPr>
        </p:nvSpPr>
        <p:spPr>
          <a:xfrm>
            <a:off x="2387600" y="2463800"/>
            <a:ext cx="7256463" cy="2082800"/>
          </a:xfrm>
          <a:ln w="9525"/>
        </p:spPr>
        <p:txBody>
          <a:bodyPr/>
          <a:lstStyle/>
          <a:p>
            <a:endParaRPr lang="en-AU" dirty="0"/>
          </a:p>
        </p:txBody>
      </p:sp>
    </p:spTree>
    <p:extLst>
      <p:ext uri="{BB962C8B-B14F-4D97-AF65-F5344CB8AC3E}">
        <p14:creationId xmlns:p14="http://schemas.microsoft.com/office/powerpoint/2010/main" val="246911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1664-F049-4B45-8A1A-BE96D570132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795E974-E170-4C22-A444-0467DFBAA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4C91153-B33B-4CA0-B4D5-5664AE5E37CF}"/>
              </a:ext>
            </a:extLst>
          </p:cNvPr>
          <p:cNvSpPr>
            <a:spLocks noGrp="1"/>
          </p:cNvSpPr>
          <p:nvPr>
            <p:ph type="dt" sz="half" idx="10"/>
          </p:nvPr>
        </p:nvSpPr>
        <p:spPr/>
        <p:txBody>
          <a:bodyPr/>
          <a:lstStyle/>
          <a:p>
            <a:fld id="{476906C1-D240-4050-985F-8864833BAC97}" type="datetimeFigureOut">
              <a:rPr lang="en-AU" smtClean="0"/>
              <a:t>16/11/2022</a:t>
            </a:fld>
            <a:endParaRPr lang="en-AU"/>
          </a:p>
        </p:txBody>
      </p:sp>
      <p:sp>
        <p:nvSpPr>
          <p:cNvPr id="5" name="Footer Placeholder 4">
            <a:extLst>
              <a:ext uri="{FF2B5EF4-FFF2-40B4-BE49-F238E27FC236}">
                <a16:creationId xmlns:a16="http://schemas.microsoft.com/office/drawing/2014/main" id="{A8154489-F104-4787-8EAB-22728D4B174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F3A74A-C762-4DE5-8DF9-97B54589343C}"/>
              </a:ext>
            </a:extLst>
          </p:cNvPr>
          <p:cNvSpPr>
            <a:spLocks noGrp="1"/>
          </p:cNvSpPr>
          <p:nvPr>
            <p:ph type="sldNum" sz="quarter" idx="12"/>
          </p:nvPr>
        </p:nvSpPr>
        <p:spPr/>
        <p:txBody>
          <a:bodyPr/>
          <a:lstStyle/>
          <a:p>
            <a:fld id="{5BCAF4F4-70D9-4FA2-8F94-8A4E46DC0E1F}" type="slidenum">
              <a:rPr lang="en-AU" smtClean="0"/>
              <a:t>‹#›</a:t>
            </a:fld>
            <a:endParaRPr lang="en-AU"/>
          </a:p>
        </p:txBody>
      </p:sp>
    </p:spTree>
    <p:extLst>
      <p:ext uri="{BB962C8B-B14F-4D97-AF65-F5344CB8AC3E}">
        <p14:creationId xmlns:p14="http://schemas.microsoft.com/office/powerpoint/2010/main" val="504839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sz="half" idx="1" hasCustomPrompt="1"/>
          </p:nvPr>
        </p:nvSpPr>
        <p:spPr>
          <a:xfrm>
            <a:off x="838200" y="2772699"/>
            <a:ext cx="5181600" cy="3404264"/>
          </a:xfrm>
        </p:spPr>
        <p:txBody>
          <a:bodyPr/>
          <a:lstStyle>
            <a:lvl1pPr>
              <a:defRPr/>
            </a:lvl1pPr>
            <a:lvl4pPr marL="1371600" indent="0">
              <a:buNone/>
              <a:defRPr/>
            </a:lvl4pPr>
          </a:lstStyle>
          <a:p>
            <a:pPr lvl="0"/>
            <a:r>
              <a:rPr lang="en-US" dirty="0"/>
              <a:t>Bulleted list</a:t>
            </a:r>
          </a:p>
        </p:txBody>
      </p:sp>
      <p:sp>
        <p:nvSpPr>
          <p:cNvPr id="4" name="Content Placeholder 3"/>
          <p:cNvSpPr>
            <a:spLocks noGrp="1"/>
          </p:cNvSpPr>
          <p:nvPr>
            <p:ph sz="half" idx="2" hasCustomPrompt="1"/>
          </p:nvPr>
        </p:nvSpPr>
        <p:spPr>
          <a:xfrm>
            <a:off x="6172200" y="2772699"/>
            <a:ext cx="5181600" cy="3404264"/>
          </a:xfrm>
        </p:spPr>
        <p:txBody>
          <a:bodyPr/>
          <a:lstStyle>
            <a:lvl1pPr>
              <a:defRPr/>
            </a:lvl1pPr>
          </a:lstStyle>
          <a:p>
            <a:pPr lvl="0"/>
            <a:r>
              <a:rPr lang="en-US" dirty="0"/>
              <a:t>Bulleted list</a:t>
            </a:r>
          </a:p>
        </p:txBody>
      </p:sp>
    </p:spTree>
    <p:extLst>
      <p:ext uri="{BB962C8B-B14F-4D97-AF65-F5344CB8AC3E}">
        <p14:creationId xmlns:p14="http://schemas.microsoft.com/office/powerpoint/2010/main" val="132698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Heading + Content 2-col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12801"/>
            <a:ext cx="10515600" cy="1325563"/>
          </a:xfrm>
        </p:spPr>
        <p:txBody>
          <a:bodyPr/>
          <a:lstStyle>
            <a:lvl1pPr>
              <a:defRPr/>
            </a:lvl1pPr>
          </a:lstStyle>
          <a:p>
            <a:r>
              <a:rPr lang="en-US" dirty="0"/>
              <a:t>Heading</a:t>
            </a:r>
          </a:p>
        </p:txBody>
      </p:sp>
      <p:sp>
        <p:nvSpPr>
          <p:cNvPr id="3" name="Text Placeholder 2"/>
          <p:cNvSpPr>
            <a:spLocks noGrp="1"/>
          </p:cNvSpPr>
          <p:nvPr>
            <p:ph type="body" idx="1" hasCustomPrompt="1"/>
          </p:nvPr>
        </p:nvSpPr>
        <p:spPr>
          <a:xfrm>
            <a:off x="839789" y="2772698"/>
            <a:ext cx="5157787" cy="513244"/>
          </a:xfrm>
        </p:spPr>
        <p:txBody>
          <a:bodyPr/>
          <a:lstStyle>
            <a:lvl1pPr marL="0" indent="0" algn="l" rtl="0" eaLnBrk="1" fontAlgn="base" hangingPunct="1">
              <a:spcBef>
                <a:spcPct val="0"/>
              </a:spcBef>
              <a:spcAft>
                <a:spcPct val="0"/>
              </a:spcAft>
              <a:buNone/>
              <a:defRPr lang="en-US" b="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4" name="Content Placeholder 3"/>
          <p:cNvSpPr>
            <a:spLocks noGrp="1"/>
          </p:cNvSpPr>
          <p:nvPr>
            <p:ph sz="half" idx="2" hasCustomPrompt="1"/>
          </p:nvPr>
        </p:nvSpPr>
        <p:spPr>
          <a:xfrm>
            <a:off x="839789" y="3429001"/>
            <a:ext cx="5157787" cy="2390477"/>
          </a:xfrm>
        </p:spPr>
        <p:txBody>
          <a:bodyPr/>
          <a:lstStyle>
            <a:lvl1pPr>
              <a:defRPr/>
            </a:lvl1pPr>
          </a:lstStyle>
          <a:p>
            <a:pPr lvl="0"/>
            <a:r>
              <a:rPr lang="en-US" dirty="0"/>
              <a:t>Bulleted list</a:t>
            </a:r>
          </a:p>
        </p:txBody>
      </p:sp>
      <p:sp>
        <p:nvSpPr>
          <p:cNvPr id="5" name="Text Placeholder 4"/>
          <p:cNvSpPr>
            <a:spLocks noGrp="1"/>
          </p:cNvSpPr>
          <p:nvPr>
            <p:ph type="body" sz="quarter" idx="3" hasCustomPrompt="1"/>
          </p:nvPr>
        </p:nvSpPr>
        <p:spPr>
          <a:xfrm>
            <a:off x="6172201" y="2772698"/>
            <a:ext cx="5183188" cy="513244"/>
          </a:xfrm>
        </p:spPr>
        <p:txBody>
          <a:bodyPr/>
          <a:lstStyle>
            <a:lvl1pPr marL="0" indent="0" algn="l" rtl="0" eaLnBrk="1" fontAlgn="base" hangingPunct="1">
              <a:spcBef>
                <a:spcPct val="0"/>
              </a:spcBef>
              <a:spcAft>
                <a:spcPct val="0"/>
              </a:spcAft>
              <a:buNone/>
              <a:defRPr lang="en-US"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6" name="Content Placeholder 5"/>
          <p:cNvSpPr>
            <a:spLocks noGrp="1"/>
          </p:cNvSpPr>
          <p:nvPr>
            <p:ph sz="quarter" idx="4" hasCustomPrompt="1"/>
          </p:nvPr>
        </p:nvSpPr>
        <p:spPr>
          <a:xfrm>
            <a:off x="6172201" y="3429001"/>
            <a:ext cx="5183188" cy="2390477"/>
          </a:xfrm>
        </p:spPr>
        <p:txBody>
          <a:bodyPr/>
          <a:lstStyle>
            <a:lvl1pPr>
              <a:defRPr/>
            </a:lvl1pPr>
          </a:lstStyle>
          <a:p>
            <a:pPr lvl="0"/>
            <a:r>
              <a:rPr lang="en-US" dirty="0"/>
              <a:t>Bulleted list</a:t>
            </a:r>
          </a:p>
        </p:txBody>
      </p:sp>
    </p:spTree>
    <p:extLst>
      <p:ext uri="{BB962C8B-B14F-4D97-AF65-F5344CB8AC3E}">
        <p14:creationId xmlns:p14="http://schemas.microsoft.com/office/powerpoint/2010/main" val="104342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02924"/>
            <a:ext cx="10515600" cy="1325563"/>
          </a:xfrm>
        </p:spPr>
        <p:txBody>
          <a:bodyPr/>
          <a:lstStyle>
            <a:lvl1pPr>
              <a:defRPr/>
            </a:lvl1pPr>
          </a:lstStyle>
          <a:p>
            <a:r>
              <a:rPr lang="en-US" dirty="0"/>
              <a:t>Heading</a:t>
            </a:r>
          </a:p>
        </p:txBody>
      </p:sp>
      <p:sp>
        <p:nvSpPr>
          <p:cNvPr id="3" name="Text Placeholder 2"/>
          <p:cNvSpPr>
            <a:spLocks noGrp="1"/>
          </p:cNvSpPr>
          <p:nvPr>
            <p:ph type="body" idx="1" hasCustomPrompt="1"/>
          </p:nvPr>
        </p:nvSpPr>
        <p:spPr>
          <a:xfrm>
            <a:off x="839789" y="2772698"/>
            <a:ext cx="5157787" cy="3179751"/>
          </a:xfrm>
        </p:spPr>
        <p:txBody>
          <a:bodyPr/>
          <a:lstStyle>
            <a:lvl1pPr marL="0" indent="0" algn="l" rtl="0" eaLnBrk="1" fontAlgn="base" hangingPunct="1">
              <a:lnSpc>
                <a:spcPct val="100000"/>
              </a:lnSpc>
              <a:spcBef>
                <a:spcPct val="0"/>
              </a:spcBef>
              <a:spcAft>
                <a:spcPts val="1000"/>
              </a:spcAft>
              <a:buNone/>
              <a:defRPr lang="en-US" sz="1800" kern="1200" baseline="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 / Intro paragraph</a:t>
            </a:r>
          </a:p>
        </p:txBody>
      </p:sp>
      <p:sp>
        <p:nvSpPr>
          <p:cNvPr id="8" name="Text Placeholder 7"/>
          <p:cNvSpPr>
            <a:spLocks noGrp="1"/>
          </p:cNvSpPr>
          <p:nvPr>
            <p:ph type="body" sz="quarter" idx="10" hasCustomPrompt="1"/>
          </p:nvPr>
        </p:nvSpPr>
        <p:spPr>
          <a:xfrm>
            <a:off x="6172201" y="2772698"/>
            <a:ext cx="5183188" cy="3179751"/>
          </a:xfrm>
        </p:spPr>
        <p:txBody>
          <a:bodyPr/>
          <a:lstStyle>
            <a:lvl1pPr>
              <a:lnSpc>
                <a:spcPct val="100000"/>
              </a:lnSpc>
              <a:spcBef>
                <a:spcPts val="0"/>
              </a:spcBef>
              <a:defRPr/>
            </a:lvl1pPr>
            <a:lvl2pPr marL="176213" indent="0">
              <a:buNone/>
              <a:defRPr/>
            </a:lvl2pPr>
          </a:lstStyle>
          <a:p>
            <a:pPr lvl="0"/>
            <a:r>
              <a:rPr lang="en-US" dirty="0"/>
              <a:t>Bulleted list</a:t>
            </a:r>
          </a:p>
        </p:txBody>
      </p:sp>
    </p:spTree>
    <p:extLst>
      <p:ext uri="{BB962C8B-B14F-4D97-AF65-F5344CB8AC3E}">
        <p14:creationId xmlns:p14="http://schemas.microsoft.com/office/powerpoint/2010/main" val="3154949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Content 1-Col + 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13492"/>
            <a:ext cx="10515600" cy="1325563"/>
          </a:xfrm>
        </p:spPr>
        <p:txBody>
          <a:bodyPr/>
          <a:lstStyle>
            <a:lvl1pPr>
              <a:defRPr/>
            </a:lvl1pPr>
          </a:lstStyle>
          <a:p>
            <a:r>
              <a:rPr lang="en-US" dirty="0"/>
              <a:t>Heading</a:t>
            </a:r>
          </a:p>
        </p:txBody>
      </p:sp>
      <p:sp>
        <p:nvSpPr>
          <p:cNvPr id="16" name="Text Placeholder 2"/>
          <p:cNvSpPr>
            <a:spLocks noGrp="1"/>
          </p:cNvSpPr>
          <p:nvPr>
            <p:ph type="body" idx="1" hasCustomPrompt="1"/>
          </p:nvPr>
        </p:nvSpPr>
        <p:spPr>
          <a:xfrm>
            <a:off x="839790" y="3535266"/>
            <a:ext cx="3524777" cy="2016498"/>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Text Placeholder 2"/>
          <p:cNvSpPr>
            <a:spLocks noGrp="1"/>
          </p:cNvSpPr>
          <p:nvPr>
            <p:ph type="body" idx="11" hasCustomPrompt="1"/>
          </p:nvPr>
        </p:nvSpPr>
        <p:spPr>
          <a:xfrm>
            <a:off x="839790" y="2775228"/>
            <a:ext cx="3524777" cy="582561"/>
          </a:xfrm>
        </p:spPr>
        <p:txBody>
          <a:bodyPr/>
          <a:lstStyle>
            <a:lvl1pPr marL="0" indent="0" algn="l" rtl="0" eaLnBrk="1" fontAlgn="base" hangingPunct="1">
              <a:spcBef>
                <a:spcPct val="0"/>
              </a:spcBef>
              <a:spcAft>
                <a:spcPct val="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18" name="Media Placeholder 3"/>
          <p:cNvSpPr>
            <a:spLocks noGrp="1"/>
          </p:cNvSpPr>
          <p:nvPr>
            <p:ph type="media" sz="quarter" idx="10"/>
          </p:nvPr>
        </p:nvSpPr>
        <p:spPr>
          <a:xfrm>
            <a:off x="4849285" y="2781107"/>
            <a:ext cx="6580716" cy="2770657"/>
          </a:xfrm>
        </p:spPr>
        <p:txBody>
          <a:bodyPr/>
          <a:lstStyle/>
          <a:p>
            <a:pPr lvl="0"/>
            <a:r>
              <a:rPr lang="en-US" altLang="en-US" noProof="0" dirty="0"/>
              <a:t>Click icon to add media</a:t>
            </a:r>
            <a:endParaRPr lang="en-AU" altLang="en-US" noProof="0" dirty="0"/>
          </a:p>
        </p:txBody>
      </p:sp>
    </p:spTree>
    <p:extLst>
      <p:ext uri="{BB962C8B-B14F-4D97-AF65-F5344CB8AC3E}">
        <p14:creationId xmlns:p14="http://schemas.microsoft.com/office/powerpoint/2010/main" val="3282336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7" name="Media Placeholder 3"/>
          <p:cNvSpPr>
            <a:spLocks noGrp="1"/>
          </p:cNvSpPr>
          <p:nvPr>
            <p:ph type="media" sz="quarter" idx="10"/>
          </p:nvPr>
        </p:nvSpPr>
        <p:spPr>
          <a:xfrm>
            <a:off x="677334" y="1143000"/>
            <a:ext cx="10837333" cy="4572000"/>
          </a:xfrm>
        </p:spPr>
        <p:txBody>
          <a:bodyPr/>
          <a:lstStyle/>
          <a:p>
            <a:pPr lvl="0"/>
            <a:r>
              <a:rPr lang="en-US" altLang="en-US" noProof="0" dirty="0"/>
              <a:t>Click icon to add media</a:t>
            </a:r>
            <a:endParaRPr lang="en-AU" altLang="en-US" noProof="0" dirty="0"/>
          </a:p>
        </p:txBody>
      </p:sp>
    </p:spTree>
    <p:extLst>
      <p:ext uri="{BB962C8B-B14F-4D97-AF65-F5344CB8AC3E}">
        <p14:creationId xmlns:p14="http://schemas.microsoft.com/office/powerpoint/2010/main" val="4233169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13492"/>
            <a:ext cx="10515600" cy="1325563"/>
          </a:xfrm>
        </p:spPr>
        <p:txBody>
          <a:bodyPr/>
          <a:lstStyle>
            <a:lvl1pPr>
              <a:defRPr/>
            </a:lvl1pPr>
          </a:lstStyle>
          <a:p>
            <a:r>
              <a:rPr lang="en-US" dirty="0"/>
              <a:t>Heading</a:t>
            </a:r>
          </a:p>
        </p:txBody>
      </p:sp>
      <p:sp>
        <p:nvSpPr>
          <p:cNvPr id="17" name="Text Placeholder 2"/>
          <p:cNvSpPr>
            <a:spLocks noGrp="1"/>
          </p:cNvSpPr>
          <p:nvPr>
            <p:ph type="body" idx="11" hasCustomPrompt="1"/>
          </p:nvPr>
        </p:nvSpPr>
        <p:spPr>
          <a:xfrm>
            <a:off x="839789" y="2772699"/>
            <a:ext cx="5157788" cy="3232845"/>
          </a:xfrm>
        </p:spPr>
        <p:txBody>
          <a:bodyPr/>
          <a:lstStyle>
            <a:lvl1pPr marL="0" indent="0" algn="l" rtl="0" eaLnBrk="1" fontAlgn="base" hangingPunct="1">
              <a:spcBef>
                <a:spcPct val="0"/>
              </a:spcBef>
              <a:spcAft>
                <a:spcPts val="100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a:t>
            </a:r>
          </a:p>
        </p:txBody>
      </p:sp>
      <p:sp>
        <p:nvSpPr>
          <p:cNvPr id="9" name="Text Placeholder 2"/>
          <p:cNvSpPr>
            <a:spLocks noGrp="1"/>
          </p:cNvSpPr>
          <p:nvPr>
            <p:ph type="body" idx="12" hasCustomPrompt="1"/>
          </p:nvPr>
        </p:nvSpPr>
        <p:spPr>
          <a:xfrm>
            <a:off x="6172201" y="2772699"/>
            <a:ext cx="5181600" cy="3232845"/>
          </a:xfrm>
        </p:spPr>
        <p:txBody>
          <a:bodyPr/>
          <a:lstStyle>
            <a:lvl1pPr marL="0" indent="0" algn="l" rtl="0" eaLnBrk="1" fontAlgn="base" hangingPunct="1">
              <a:spcBef>
                <a:spcPct val="0"/>
              </a:spcBef>
              <a:spcAft>
                <a:spcPts val="1000"/>
              </a:spcAft>
              <a:buNone/>
              <a:defRPr lang="en-US" alt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49900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s + Content List Summary">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838202" y="1569463"/>
            <a:ext cx="2772205" cy="754063"/>
          </a:xfrm>
        </p:spPr>
        <p:txBody>
          <a:bodyPr/>
          <a:lstStyle>
            <a:lvl1pPr>
              <a:lnSpc>
                <a:spcPct val="100000"/>
              </a:lnSpc>
              <a:spcBef>
                <a:spcPts val="0"/>
              </a:spcBef>
              <a:defRPr>
                <a:solidFill>
                  <a:srgbClr val="E52212"/>
                </a:solidFill>
              </a:defRPr>
            </a:lvl1pPr>
            <a:lvl2pPr marL="176213" indent="0">
              <a:buNone/>
              <a:defRPr/>
            </a:lvl2pPr>
          </a:lstStyle>
          <a:p>
            <a:pPr lvl="0"/>
            <a:r>
              <a:rPr lang="en-US" dirty="0"/>
              <a:t>Bulleted subheading</a:t>
            </a:r>
          </a:p>
        </p:txBody>
      </p:sp>
      <p:sp>
        <p:nvSpPr>
          <p:cNvPr id="8" name="Text Placeholder 2"/>
          <p:cNvSpPr>
            <a:spLocks noGrp="1"/>
          </p:cNvSpPr>
          <p:nvPr>
            <p:ph type="body" idx="11" hasCustomPrompt="1"/>
          </p:nvPr>
        </p:nvSpPr>
        <p:spPr>
          <a:xfrm>
            <a:off x="4263268" y="1569462"/>
            <a:ext cx="7066721" cy="754064"/>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Text Placeholder 7"/>
          <p:cNvSpPr>
            <a:spLocks noGrp="1"/>
          </p:cNvSpPr>
          <p:nvPr>
            <p:ph type="body" sz="quarter" idx="13" hasCustomPrompt="1"/>
          </p:nvPr>
        </p:nvSpPr>
        <p:spPr>
          <a:xfrm>
            <a:off x="838202" y="2677467"/>
            <a:ext cx="2772205" cy="754063"/>
          </a:xfrm>
        </p:spPr>
        <p:txBody>
          <a:bodyPr/>
          <a:lstStyle>
            <a:lvl1pPr marL="215900" marR="0" indent="-215900" algn="l" defTabSz="914400"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solidFill>
                  <a:srgbClr val="E52212"/>
                </a:solidFill>
              </a:defRPr>
            </a:lvl1pPr>
            <a:lvl2pPr marL="176213" indent="0">
              <a:buNone/>
              <a:defRPr/>
            </a:lvl2pPr>
          </a:lstStyle>
          <a:p>
            <a:pPr marL="215900" marR="0" lvl="0" indent="-215900" algn="l" defTabSz="914400"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pPr>
            <a:r>
              <a:rPr lang="en-US" dirty="0"/>
              <a:t>Bulleted subheading</a:t>
            </a:r>
          </a:p>
          <a:p>
            <a:pPr lvl="0"/>
            <a:endParaRPr lang="en-US" dirty="0"/>
          </a:p>
        </p:txBody>
      </p:sp>
      <p:sp>
        <p:nvSpPr>
          <p:cNvPr id="13" name="Text Placeholder 2"/>
          <p:cNvSpPr>
            <a:spLocks noGrp="1"/>
          </p:cNvSpPr>
          <p:nvPr>
            <p:ph type="body" idx="14" hasCustomPrompt="1"/>
          </p:nvPr>
        </p:nvSpPr>
        <p:spPr>
          <a:xfrm>
            <a:off x="4263268" y="2677466"/>
            <a:ext cx="7066721" cy="754064"/>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4" name="Text Placeholder 7"/>
          <p:cNvSpPr>
            <a:spLocks noGrp="1"/>
          </p:cNvSpPr>
          <p:nvPr>
            <p:ph type="body" sz="quarter" idx="15" hasCustomPrompt="1"/>
          </p:nvPr>
        </p:nvSpPr>
        <p:spPr>
          <a:xfrm>
            <a:off x="838202" y="3791602"/>
            <a:ext cx="2772205" cy="754063"/>
          </a:xfrm>
        </p:spPr>
        <p:txBody>
          <a:bodyPr/>
          <a:lstStyle>
            <a:lvl1pPr>
              <a:lnSpc>
                <a:spcPct val="100000"/>
              </a:lnSpc>
              <a:spcBef>
                <a:spcPts val="0"/>
              </a:spcBef>
              <a:defRPr>
                <a:solidFill>
                  <a:srgbClr val="E52212"/>
                </a:solidFill>
              </a:defRPr>
            </a:lvl1pPr>
            <a:lvl2pPr marL="176213" indent="0">
              <a:buNone/>
              <a:defRPr/>
            </a:lvl2pPr>
          </a:lstStyle>
          <a:p>
            <a:pPr lvl="0"/>
            <a:r>
              <a:rPr lang="en-US" dirty="0"/>
              <a:t>Bulleted subheading</a:t>
            </a:r>
          </a:p>
        </p:txBody>
      </p:sp>
      <p:sp>
        <p:nvSpPr>
          <p:cNvPr id="15" name="Text Placeholder 2"/>
          <p:cNvSpPr>
            <a:spLocks noGrp="1"/>
          </p:cNvSpPr>
          <p:nvPr>
            <p:ph type="body" idx="16" hasCustomPrompt="1"/>
          </p:nvPr>
        </p:nvSpPr>
        <p:spPr>
          <a:xfrm>
            <a:off x="4263268" y="3791602"/>
            <a:ext cx="7066721" cy="754064"/>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6" name="Text Placeholder 7"/>
          <p:cNvSpPr>
            <a:spLocks noGrp="1"/>
          </p:cNvSpPr>
          <p:nvPr>
            <p:ph type="body" sz="quarter" idx="17" hasCustomPrompt="1"/>
          </p:nvPr>
        </p:nvSpPr>
        <p:spPr>
          <a:xfrm>
            <a:off x="838202" y="4899607"/>
            <a:ext cx="2772205" cy="754063"/>
          </a:xfrm>
        </p:spPr>
        <p:txBody>
          <a:bodyPr/>
          <a:lstStyle>
            <a:lvl1pPr>
              <a:lnSpc>
                <a:spcPct val="100000"/>
              </a:lnSpc>
              <a:spcBef>
                <a:spcPts val="0"/>
              </a:spcBef>
              <a:defRPr>
                <a:solidFill>
                  <a:srgbClr val="E52212"/>
                </a:solidFill>
              </a:defRPr>
            </a:lvl1pPr>
            <a:lvl2pPr marL="176213" indent="0">
              <a:buNone/>
              <a:defRPr/>
            </a:lvl2pPr>
          </a:lstStyle>
          <a:p>
            <a:pPr lvl="0"/>
            <a:r>
              <a:rPr lang="en-US" dirty="0"/>
              <a:t>Bulleted subheading</a:t>
            </a:r>
          </a:p>
        </p:txBody>
      </p:sp>
      <p:sp>
        <p:nvSpPr>
          <p:cNvPr id="18" name="Text Placeholder 2"/>
          <p:cNvSpPr>
            <a:spLocks noGrp="1"/>
          </p:cNvSpPr>
          <p:nvPr>
            <p:ph type="body" idx="18" hasCustomPrompt="1"/>
          </p:nvPr>
        </p:nvSpPr>
        <p:spPr>
          <a:xfrm>
            <a:off x="4263268" y="4899606"/>
            <a:ext cx="7066721" cy="754064"/>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2314263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 Content List ">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838202" y="1569463"/>
            <a:ext cx="2772205" cy="754063"/>
          </a:xfrm>
        </p:spPr>
        <p:txBody>
          <a:bodyPr/>
          <a:lstStyle>
            <a:lvl1pPr>
              <a:lnSpc>
                <a:spcPct val="100000"/>
              </a:lnSpc>
              <a:spcBef>
                <a:spcPts val="0"/>
              </a:spcBef>
              <a:defRPr>
                <a:solidFill>
                  <a:srgbClr val="E52212"/>
                </a:solidFill>
              </a:defRPr>
            </a:lvl1pPr>
            <a:lvl2pPr marL="176213" indent="0">
              <a:buNone/>
              <a:defRPr/>
            </a:lvl2pPr>
          </a:lstStyle>
          <a:p>
            <a:pPr lvl="0"/>
            <a:r>
              <a:rPr lang="en-US" dirty="0"/>
              <a:t>Bulleted subheading</a:t>
            </a:r>
          </a:p>
        </p:txBody>
      </p:sp>
      <p:sp>
        <p:nvSpPr>
          <p:cNvPr id="8" name="Text Placeholder 2"/>
          <p:cNvSpPr>
            <a:spLocks noGrp="1"/>
          </p:cNvSpPr>
          <p:nvPr>
            <p:ph type="body" idx="11" hasCustomPrompt="1"/>
          </p:nvPr>
        </p:nvSpPr>
        <p:spPr>
          <a:xfrm>
            <a:off x="4263268" y="1569463"/>
            <a:ext cx="7066721" cy="4182409"/>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4115743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spTree>
      <p:nvGrpSpPr>
        <p:cNvPr id="1" name=""/>
        <p:cNvGrpSpPr/>
        <p:nvPr/>
      </p:nvGrpSpPr>
      <p:grpSpPr>
        <a:xfrm>
          <a:off x="0" y="0"/>
          <a:ext cx="0" cy="0"/>
          <a:chOff x="0" y="0"/>
          <a:chExt cx="0" cy="0"/>
        </a:xfrm>
      </p:grpSpPr>
      <p:sp>
        <p:nvSpPr>
          <p:cNvPr id="7" name="Rectangle 6"/>
          <p:cNvSpPr/>
          <p:nvPr userDrawn="1"/>
        </p:nvSpPr>
        <p:spPr>
          <a:xfrm>
            <a:off x="0" y="3429001"/>
            <a:ext cx="6096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11385551"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16" name="Picture Placeholder 10"/>
          <p:cNvSpPr>
            <a:spLocks noGrp="1"/>
          </p:cNvSpPr>
          <p:nvPr>
            <p:ph type="pic" sz="quarter" idx="11"/>
          </p:nvPr>
        </p:nvSpPr>
        <p:spPr>
          <a:xfrm>
            <a:off x="6096000" y="3429000"/>
            <a:ext cx="6096000" cy="3429000"/>
          </a:xfrm>
        </p:spPr>
        <p:txBody>
          <a:bodyPr/>
          <a:lstStyle/>
          <a:p>
            <a:pPr lvl="0"/>
            <a:r>
              <a:rPr lang="en-US" altLang="en-US" noProof="0" dirty="0"/>
              <a:t>Click icon to add picture</a:t>
            </a:r>
            <a:endParaRPr lang="en-AU" altLang="en-US" noProof="0" dirty="0"/>
          </a:p>
        </p:txBody>
      </p:sp>
      <p:sp>
        <p:nvSpPr>
          <p:cNvPr id="17" name="Picture Placeholder 12"/>
          <p:cNvSpPr>
            <a:spLocks noGrp="1"/>
          </p:cNvSpPr>
          <p:nvPr>
            <p:ph type="pic" sz="quarter" idx="12"/>
          </p:nvPr>
        </p:nvSpPr>
        <p:spPr>
          <a:xfrm>
            <a:off x="6096000" y="0"/>
            <a:ext cx="6096000" cy="3429000"/>
          </a:xfrm>
        </p:spPr>
        <p:txBody>
          <a:bodyPr/>
          <a:lstStyle/>
          <a:p>
            <a:pPr lvl="0"/>
            <a:r>
              <a:rPr lang="en-US" altLang="en-US" noProof="0" dirty="0"/>
              <a:t>Click icon to add picture</a:t>
            </a:r>
            <a:endParaRPr lang="en-AU" altLang="en-US" noProof="0" dirty="0"/>
          </a:p>
        </p:txBody>
      </p:sp>
      <p:sp>
        <p:nvSpPr>
          <p:cNvPr id="18" name="Picture Placeholder 14"/>
          <p:cNvSpPr>
            <a:spLocks noGrp="1"/>
          </p:cNvSpPr>
          <p:nvPr>
            <p:ph type="pic" sz="quarter" idx="13"/>
          </p:nvPr>
        </p:nvSpPr>
        <p:spPr>
          <a:xfrm>
            <a:off x="0" y="0"/>
            <a:ext cx="6096000" cy="3429000"/>
          </a:xfrm>
        </p:spPr>
        <p:txBody>
          <a:bodyPr/>
          <a:lstStyle/>
          <a:p>
            <a:pPr lvl="0"/>
            <a:r>
              <a:rPr lang="en-US" altLang="en-US" noProof="0" dirty="0"/>
              <a:t>Click icon to add picture</a:t>
            </a:r>
            <a:endParaRPr lang="en-AU" altLang="en-US" noProof="0" dirty="0"/>
          </a:p>
        </p:txBody>
      </p:sp>
      <p:sp>
        <p:nvSpPr>
          <p:cNvPr id="20" name="Text Placeholder 19"/>
          <p:cNvSpPr>
            <a:spLocks noGrp="1"/>
          </p:cNvSpPr>
          <p:nvPr>
            <p:ph type="body" sz="quarter" idx="14" hasCustomPrompt="1"/>
          </p:nvPr>
        </p:nvSpPr>
        <p:spPr>
          <a:xfrm>
            <a:off x="590551" y="4457700"/>
            <a:ext cx="5024967" cy="1995489"/>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Tree>
    <p:extLst>
      <p:ext uri="{BB962C8B-B14F-4D97-AF65-F5344CB8AC3E}">
        <p14:creationId xmlns:p14="http://schemas.microsoft.com/office/powerpoint/2010/main" val="449262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spTree>
      <p:nvGrpSpPr>
        <p:cNvPr id="1" name=""/>
        <p:cNvGrpSpPr/>
        <p:nvPr/>
      </p:nvGrpSpPr>
      <p:grpSpPr>
        <a:xfrm>
          <a:off x="0" y="0"/>
          <a:ext cx="0" cy="0"/>
          <a:chOff x="0" y="0"/>
          <a:chExt cx="0" cy="0"/>
        </a:xfrm>
      </p:grpSpPr>
      <p:sp>
        <p:nvSpPr>
          <p:cNvPr id="7" name="Rectangle 6"/>
          <p:cNvSpPr/>
          <p:nvPr userDrawn="1"/>
        </p:nvSpPr>
        <p:spPr>
          <a:xfrm>
            <a:off x="0" y="3429001"/>
            <a:ext cx="6096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11385551"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16" name="Picture Placeholder 10"/>
          <p:cNvSpPr>
            <a:spLocks noGrp="1"/>
          </p:cNvSpPr>
          <p:nvPr>
            <p:ph type="pic" sz="quarter" idx="11"/>
          </p:nvPr>
        </p:nvSpPr>
        <p:spPr>
          <a:xfrm>
            <a:off x="6096000" y="3429000"/>
            <a:ext cx="6096000" cy="3429000"/>
          </a:xfrm>
        </p:spPr>
        <p:txBody>
          <a:bodyPr/>
          <a:lstStyle/>
          <a:p>
            <a:pPr lvl="0"/>
            <a:r>
              <a:rPr lang="en-US" altLang="en-US" noProof="0" dirty="0"/>
              <a:t>Click icon to add picture</a:t>
            </a:r>
            <a:endParaRPr lang="en-AU" altLang="en-US" noProof="0" dirty="0"/>
          </a:p>
        </p:txBody>
      </p:sp>
      <p:sp>
        <p:nvSpPr>
          <p:cNvPr id="17" name="Picture Placeholder 12"/>
          <p:cNvSpPr>
            <a:spLocks noGrp="1"/>
          </p:cNvSpPr>
          <p:nvPr>
            <p:ph type="pic" sz="quarter" idx="12"/>
          </p:nvPr>
        </p:nvSpPr>
        <p:spPr>
          <a:xfrm>
            <a:off x="6096000" y="0"/>
            <a:ext cx="6096000" cy="3429000"/>
          </a:xfrm>
        </p:spPr>
        <p:txBody>
          <a:bodyPr/>
          <a:lstStyle/>
          <a:p>
            <a:pPr lvl="0"/>
            <a:r>
              <a:rPr lang="en-US" altLang="en-US" noProof="0" dirty="0"/>
              <a:t>Click icon to add picture</a:t>
            </a:r>
            <a:endParaRPr lang="en-AU" altLang="en-US" noProof="0" dirty="0"/>
          </a:p>
        </p:txBody>
      </p:sp>
      <p:sp>
        <p:nvSpPr>
          <p:cNvPr id="18" name="Picture Placeholder 14"/>
          <p:cNvSpPr>
            <a:spLocks noGrp="1"/>
          </p:cNvSpPr>
          <p:nvPr>
            <p:ph type="pic" sz="quarter" idx="13"/>
          </p:nvPr>
        </p:nvSpPr>
        <p:spPr>
          <a:xfrm>
            <a:off x="0" y="0"/>
            <a:ext cx="6096000" cy="3429000"/>
          </a:xfrm>
        </p:spPr>
        <p:txBody>
          <a:bodyPr/>
          <a:lstStyle/>
          <a:p>
            <a:pPr lvl="0"/>
            <a:r>
              <a:rPr lang="en-US" altLang="en-US" noProof="0" dirty="0"/>
              <a:t>Click icon to add picture</a:t>
            </a:r>
            <a:endParaRPr lang="en-AU" altLang="en-US" noProof="0" dirty="0"/>
          </a:p>
        </p:txBody>
      </p:sp>
      <p:sp>
        <p:nvSpPr>
          <p:cNvPr id="20" name="Text Placeholder 19"/>
          <p:cNvSpPr>
            <a:spLocks noGrp="1"/>
          </p:cNvSpPr>
          <p:nvPr>
            <p:ph type="body" sz="quarter" idx="14" hasCustomPrompt="1"/>
          </p:nvPr>
        </p:nvSpPr>
        <p:spPr>
          <a:xfrm>
            <a:off x="590551" y="4848781"/>
            <a:ext cx="5024967" cy="1604408"/>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1" name="Text Placeholder 2"/>
          <p:cNvSpPr>
            <a:spLocks noGrp="1"/>
          </p:cNvSpPr>
          <p:nvPr>
            <p:ph type="body" idx="15" hasCustomPrompt="1"/>
          </p:nvPr>
        </p:nvSpPr>
        <p:spPr>
          <a:xfrm>
            <a:off x="590550" y="3847611"/>
            <a:ext cx="5024967"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Tree>
    <p:extLst>
      <p:ext uri="{BB962C8B-B14F-4D97-AF65-F5344CB8AC3E}">
        <p14:creationId xmlns:p14="http://schemas.microsoft.com/office/powerpoint/2010/main" val="51662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7825-014E-486D-8563-BFD7F17454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3A632F4-26A7-43BA-8866-08D23FCA5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77C1A4-D295-47EE-AC5E-FC69EE5C5FDE}"/>
              </a:ext>
            </a:extLst>
          </p:cNvPr>
          <p:cNvSpPr>
            <a:spLocks noGrp="1"/>
          </p:cNvSpPr>
          <p:nvPr>
            <p:ph type="dt" sz="half" idx="10"/>
          </p:nvPr>
        </p:nvSpPr>
        <p:spPr/>
        <p:txBody>
          <a:bodyPr/>
          <a:lstStyle/>
          <a:p>
            <a:fld id="{476906C1-D240-4050-985F-8864833BAC97}" type="datetimeFigureOut">
              <a:rPr lang="en-AU" smtClean="0"/>
              <a:t>16/11/2022</a:t>
            </a:fld>
            <a:endParaRPr lang="en-AU"/>
          </a:p>
        </p:txBody>
      </p:sp>
      <p:sp>
        <p:nvSpPr>
          <p:cNvPr id="5" name="Footer Placeholder 4">
            <a:extLst>
              <a:ext uri="{FF2B5EF4-FFF2-40B4-BE49-F238E27FC236}">
                <a16:creationId xmlns:a16="http://schemas.microsoft.com/office/drawing/2014/main" id="{7A78DC85-02A0-4520-A055-2947BF30F92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9ABA03D-2F84-4DA1-85A7-C95D92AAF9AE}"/>
              </a:ext>
            </a:extLst>
          </p:cNvPr>
          <p:cNvSpPr>
            <a:spLocks noGrp="1"/>
          </p:cNvSpPr>
          <p:nvPr>
            <p:ph type="sldNum" sz="quarter" idx="12"/>
          </p:nvPr>
        </p:nvSpPr>
        <p:spPr/>
        <p:txBody>
          <a:bodyPr/>
          <a:lstStyle/>
          <a:p>
            <a:fld id="{5BCAF4F4-70D9-4FA2-8F94-8A4E46DC0E1F}" type="slidenum">
              <a:rPr lang="en-AU" smtClean="0"/>
              <a:t>‹#›</a:t>
            </a:fld>
            <a:endParaRPr lang="en-AU"/>
          </a:p>
        </p:txBody>
      </p:sp>
    </p:spTree>
    <p:extLst>
      <p:ext uri="{BB962C8B-B14F-4D97-AF65-F5344CB8AC3E}">
        <p14:creationId xmlns:p14="http://schemas.microsoft.com/office/powerpoint/2010/main" val="3820714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spTree>
      <p:nvGrpSpPr>
        <p:cNvPr id="1" name=""/>
        <p:cNvGrpSpPr/>
        <p:nvPr/>
      </p:nvGrpSpPr>
      <p:grpSpPr>
        <a:xfrm>
          <a:off x="0" y="0"/>
          <a:ext cx="0" cy="0"/>
          <a:chOff x="0" y="0"/>
          <a:chExt cx="0" cy="0"/>
        </a:xfrm>
      </p:grpSpPr>
      <p:sp>
        <p:nvSpPr>
          <p:cNvPr id="7" name="Rectangle 6"/>
          <p:cNvSpPr/>
          <p:nvPr userDrawn="1"/>
        </p:nvSpPr>
        <p:spPr>
          <a:xfrm>
            <a:off x="0" y="3429001"/>
            <a:ext cx="6096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11385551"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16" name="Picture Placeholder 10"/>
          <p:cNvSpPr>
            <a:spLocks noGrp="1"/>
          </p:cNvSpPr>
          <p:nvPr>
            <p:ph type="pic" sz="quarter" idx="11"/>
          </p:nvPr>
        </p:nvSpPr>
        <p:spPr>
          <a:xfrm>
            <a:off x="6096000" y="3429000"/>
            <a:ext cx="6096000" cy="3429000"/>
          </a:xfrm>
        </p:spPr>
        <p:txBody>
          <a:bodyPr/>
          <a:lstStyle/>
          <a:p>
            <a:pPr lvl="0"/>
            <a:r>
              <a:rPr lang="en-US" altLang="en-US" noProof="0" dirty="0"/>
              <a:t>Click icon to add picture</a:t>
            </a:r>
            <a:endParaRPr lang="en-AU" altLang="en-US" noProof="0" dirty="0"/>
          </a:p>
        </p:txBody>
      </p:sp>
      <p:sp>
        <p:nvSpPr>
          <p:cNvPr id="17" name="Picture Placeholder 12"/>
          <p:cNvSpPr>
            <a:spLocks noGrp="1"/>
          </p:cNvSpPr>
          <p:nvPr>
            <p:ph type="pic" sz="quarter" idx="12"/>
          </p:nvPr>
        </p:nvSpPr>
        <p:spPr>
          <a:xfrm>
            <a:off x="6096000" y="0"/>
            <a:ext cx="6096000" cy="3429000"/>
          </a:xfrm>
        </p:spPr>
        <p:txBody>
          <a:bodyPr/>
          <a:lstStyle/>
          <a:p>
            <a:pPr lvl="0"/>
            <a:r>
              <a:rPr lang="en-US" altLang="en-US" noProof="0" dirty="0"/>
              <a:t>Click icon to add picture</a:t>
            </a:r>
            <a:endParaRPr lang="en-AU" altLang="en-US" noProof="0" dirty="0"/>
          </a:p>
        </p:txBody>
      </p:sp>
      <p:sp>
        <p:nvSpPr>
          <p:cNvPr id="18" name="Picture Placeholder 14"/>
          <p:cNvSpPr>
            <a:spLocks noGrp="1"/>
          </p:cNvSpPr>
          <p:nvPr>
            <p:ph type="pic" sz="quarter" idx="13"/>
          </p:nvPr>
        </p:nvSpPr>
        <p:spPr>
          <a:xfrm>
            <a:off x="0" y="0"/>
            <a:ext cx="6096000" cy="3429000"/>
          </a:xfrm>
        </p:spPr>
        <p:txBody>
          <a:bodyPr/>
          <a:lstStyle/>
          <a:p>
            <a:pPr lvl="0"/>
            <a:r>
              <a:rPr lang="en-US" altLang="en-US" noProof="0" dirty="0"/>
              <a:t>Click icon to add picture</a:t>
            </a:r>
            <a:endParaRPr lang="en-AU" altLang="en-US" noProof="0" dirty="0"/>
          </a:p>
        </p:txBody>
      </p:sp>
      <p:sp>
        <p:nvSpPr>
          <p:cNvPr id="12" name="Title 1"/>
          <p:cNvSpPr>
            <a:spLocks noGrp="1" noChangeAspect="1"/>
          </p:cNvSpPr>
          <p:nvPr>
            <p:ph type="title" hasCustomPrompt="1"/>
          </p:nvPr>
        </p:nvSpPr>
        <p:spPr>
          <a:xfrm>
            <a:off x="1060073" y="4297561"/>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3" name="Text Placeholder 2"/>
          <p:cNvSpPr>
            <a:spLocks noGrp="1" noChangeAspect="1"/>
          </p:cNvSpPr>
          <p:nvPr>
            <p:ph type="body" idx="1" hasCustomPrompt="1"/>
          </p:nvPr>
        </p:nvSpPr>
        <p:spPr>
          <a:xfrm>
            <a:off x="1933759" y="5189688"/>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Tree>
    <p:extLst>
      <p:ext uri="{BB962C8B-B14F-4D97-AF65-F5344CB8AC3E}">
        <p14:creationId xmlns:p14="http://schemas.microsoft.com/office/powerpoint/2010/main" val="2046518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
    <p:spTree>
      <p:nvGrpSpPr>
        <p:cNvPr id="1" name=""/>
        <p:cNvGrpSpPr/>
        <p:nvPr/>
      </p:nvGrpSpPr>
      <p:grpSpPr>
        <a:xfrm>
          <a:off x="0" y="0"/>
          <a:ext cx="0" cy="0"/>
          <a:chOff x="0" y="0"/>
          <a:chExt cx="0" cy="0"/>
        </a:xfrm>
      </p:grpSpPr>
      <p:sp>
        <p:nvSpPr>
          <p:cNvPr id="6" name="Rectangle 5"/>
          <p:cNvSpPr/>
          <p:nvPr userDrawn="1"/>
        </p:nvSpPr>
        <p:spPr>
          <a:xfrm>
            <a:off x="0" y="0"/>
            <a:ext cx="6096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extBox 6"/>
          <p:cNvSpPr txBox="1">
            <a:spLocks noChangeArrowheads="1"/>
          </p:cNvSpPr>
          <p:nvPr userDrawn="1"/>
        </p:nvSpPr>
        <p:spPr bwMode="auto">
          <a:xfrm>
            <a:off x="11385551"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17" name="Picture Placeholder 12"/>
          <p:cNvSpPr>
            <a:spLocks noGrp="1"/>
          </p:cNvSpPr>
          <p:nvPr>
            <p:ph type="pic" sz="quarter" idx="12"/>
          </p:nvPr>
        </p:nvSpPr>
        <p:spPr>
          <a:xfrm>
            <a:off x="6096000" y="0"/>
            <a:ext cx="6096000" cy="6858000"/>
          </a:xfrm>
        </p:spPr>
        <p:txBody>
          <a:bodyPr/>
          <a:lstStyle/>
          <a:p>
            <a:pPr lvl="0"/>
            <a:r>
              <a:rPr lang="en-US" altLang="en-US" noProof="0" dirty="0"/>
              <a:t>Click icon to add picture</a:t>
            </a:r>
            <a:endParaRPr lang="en-AU" altLang="en-US" noProof="0" dirty="0"/>
          </a:p>
        </p:txBody>
      </p:sp>
      <p:sp>
        <p:nvSpPr>
          <p:cNvPr id="8" name="Text Placeholder 19"/>
          <p:cNvSpPr>
            <a:spLocks noGrp="1"/>
          </p:cNvSpPr>
          <p:nvPr>
            <p:ph type="body" sz="quarter" idx="14" hasCustomPrompt="1"/>
          </p:nvPr>
        </p:nvSpPr>
        <p:spPr>
          <a:xfrm>
            <a:off x="590551" y="5073446"/>
            <a:ext cx="5024967"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CALL-TO-ACTION</a:t>
            </a:r>
          </a:p>
        </p:txBody>
      </p:sp>
      <p:sp>
        <p:nvSpPr>
          <p:cNvPr id="9" name="Text Placeholder 7"/>
          <p:cNvSpPr>
            <a:spLocks noGrp="1"/>
          </p:cNvSpPr>
          <p:nvPr>
            <p:ph type="body" sz="quarter" idx="10" hasCustomPrompt="1"/>
          </p:nvPr>
        </p:nvSpPr>
        <p:spPr>
          <a:xfrm>
            <a:off x="590551" y="1775706"/>
            <a:ext cx="5024967" cy="3020468"/>
          </a:xfrm>
        </p:spPr>
        <p:txBody>
          <a:bodyPr/>
          <a:lstStyle>
            <a:lvl1pPr>
              <a:lnSpc>
                <a:spcPct val="100000"/>
              </a:lnSpc>
              <a:spcBef>
                <a:spcPts val="0"/>
              </a:spcBef>
              <a:buClr>
                <a:schemeClr val="bg1"/>
              </a:buClr>
              <a:defRPr baseline="0">
                <a:solidFill>
                  <a:schemeClr val="bg1"/>
                </a:solidFill>
              </a:defRPr>
            </a:lvl1pPr>
            <a:lvl2pPr marL="176213" indent="0">
              <a:buNone/>
              <a:defRPr/>
            </a:lvl2pPr>
          </a:lstStyle>
          <a:p>
            <a:pPr lvl="0"/>
            <a:r>
              <a:rPr lang="en-US" dirty="0"/>
              <a:t>Bulleted list</a:t>
            </a:r>
          </a:p>
        </p:txBody>
      </p:sp>
      <p:sp>
        <p:nvSpPr>
          <p:cNvPr id="10" name="Text Placeholder 2"/>
          <p:cNvSpPr>
            <a:spLocks noGrp="1"/>
          </p:cNvSpPr>
          <p:nvPr>
            <p:ph type="body" idx="15" hasCustomPrompt="1"/>
          </p:nvPr>
        </p:nvSpPr>
        <p:spPr>
          <a:xfrm>
            <a:off x="590551" y="857694"/>
            <a:ext cx="5024967"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Tree>
    <p:extLst>
      <p:ext uri="{BB962C8B-B14F-4D97-AF65-F5344CB8AC3E}">
        <p14:creationId xmlns:p14="http://schemas.microsoft.com/office/powerpoint/2010/main" val="3248826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ositional)">
    <p:spTree>
      <p:nvGrpSpPr>
        <p:cNvPr id="1" name=""/>
        <p:cNvGrpSpPr/>
        <p:nvPr/>
      </p:nvGrpSpPr>
      <p:grpSpPr>
        <a:xfrm>
          <a:off x="0" y="0"/>
          <a:ext cx="0" cy="0"/>
          <a:chOff x="0" y="0"/>
          <a:chExt cx="0" cy="0"/>
        </a:xfrm>
      </p:grpSpPr>
      <p:pic>
        <p:nvPicPr>
          <p:cNvPr id="7" name="Picture 7"/>
          <p:cNvPicPr>
            <a:picLocks noChangeAspect="1"/>
          </p:cNvPicPr>
          <p:nvPr userDrawn="1"/>
        </p:nvPicPr>
        <p:blipFill rotWithShape="1">
          <a:blip r:embed="rId2">
            <a:extLst>
              <a:ext uri="{28A0092B-C50C-407E-A947-70E740481C1C}">
                <a14:useLocalDpi xmlns:a14="http://schemas.microsoft.com/office/drawing/2010/main" val="0"/>
              </a:ext>
            </a:extLst>
          </a:blip>
          <a:srcRect l="-86" t="5686" r="86" b="10205"/>
          <a:stretch/>
        </p:blipFill>
        <p:spPr bwMode="auto">
          <a:xfrm flipH="1">
            <a:off x="-152401" y="-1"/>
            <a:ext cx="12344400" cy="692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noChangeAspect="1"/>
          </p:cNvSpPr>
          <p:nvPr>
            <p:ph type="title" hasCustomPrompt="1"/>
          </p:nvPr>
        </p:nvSpPr>
        <p:spPr>
          <a:xfrm>
            <a:off x="717692" y="628829"/>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5" name="Text Placeholder 2"/>
          <p:cNvSpPr>
            <a:spLocks noGrp="1" noChangeAspect="1"/>
          </p:cNvSpPr>
          <p:nvPr>
            <p:ph type="body" idx="1" hasCustomPrompt="1"/>
          </p:nvPr>
        </p:nvSpPr>
        <p:spPr>
          <a:xfrm>
            <a:off x="717692" y="2018407"/>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a:t>
            </a:r>
          </a:p>
        </p:txBody>
      </p:sp>
      <p:sp>
        <p:nvSpPr>
          <p:cNvPr id="6" name="Text Placeholder 2"/>
          <p:cNvSpPr>
            <a:spLocks noGrp="1" noChangeAspect="1"/>
          </p:cNvSpPr>
          <p:nvPr>
            <p:ph type="body" idx="10" hasCustomPrompt="1"/>
          </p:nvPr>
        </p:nvSpPr>
        <p:spPr>
          <a:xfrm>
            <a:off x="2374777" y="2491840"/>
            <a:ext cx="3198660" cy="1190514"/>
          </a:xfrm>
          <a:solidFill>
            <a:srgbClr val="E52212"/>
          </a:solidFill>
        </p:spPr>
        <p:txBody>
          <a:bodyPr wrap="none" lIns="144000" tIns="36000" rIns="144000" anchor="ctr">
            <a:spAutoFit/>
          </a:bodyPr>
          <a:lstStyle>
            <a:lvl1pPr marL="0" indent="0" algn="l">
              <a:lnSpc>
                <a:spcPct val="100000"/>
              </a:lnSpc>
              <a:spcBef>
                <a:spcPts val="0"/>
              </a:spcBef>
              <a:buNone/>
              <a:defRPr sz="7500" b="1" kern="1200" spc="-300" baseline="0">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Tree>
    <p:extLst>
      <p:ext uri="{BB962C8B-B14F-4D97-AF65-F5344CB8AC3E}">
        <p14:creationId xmlns:p14="http://schemas.microsoft.com/office/powerpoint/2010/main" val="1375869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spTree>
      <p:nvGrpSpPr>
        <p:cNvPr id="1" name=""/>
        <p:cNvGrpSpPr/>
        <p:nvPr/>
      </p:nvGrpSpPr>
      <p:grpSpPr>
        <a:xfrm>
          <a:off x="0" y="0"/>
          <a:ext cx="0" cy="0"/>
          <a:chOff x="0" y="0"/>
          <a:chExt cx="0" cy="0"/>
        </a:xfrm>
      </p:grpSpPr>
      <p:sp>
        <p:nvSpPr>
          <p:cNvPr id="3" name="Picture Placeholder 12"/>
          <p:cNvSpPr>
            <a:spLocks noGrp="1"/>
          </p:cNvSpPr>
          <p:nvPr>
            <p:ph type="pic" sz="quarter" idx="12"/>
          </p:nvPr>
        </p:nvSpPr>
        <p:spPr>
          <a:xfrm>
            <a:off x="0" y="0"/>
            <a:ext cx="12192000" cy="6858000"/>
          </a:xfrm>
        </p:spPr>
        <p:txBody>
          <a:bodyPr/>
          <a:lstStyle/>
          <a:p>
            <a:pPr lvl="0"/>
            <a:r>
              <a:rPr lang="en-US" altLang="en-US" noProof="0" dirty="0"/>
              <a:t>Click icon to add picture</a:t>
            </a:r>
            <a:endParaRPr lang="en-AU" altLang="en-US" noProof="0" dirty="0"/>
          </a:p>
        </p:txBody>
      </p:sp>
      <p:sp>
        <p:nvSpPr>
          <p:cNvPr id="4" name="Title 1"/>
          <p:cNvSpPr>
            <a:spLocks noGrp="1" noChangeAspect="1"/>
          </p:cNvSpPr>
          <p:nvPr>
            <p:ph type="title" hasCustomPrompt="1"/>
          </p:nvPr>
        </p:nvSpPr>
        <p:spPr>
          <a:xfrm>
            <a:off x="717692" y="628829"/>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5" name="Text Placeholder 2"/>
          <p:cNvSpPr>
            <a:spLocks noGrp="1" noChangeAspect="1"/>
          </p:cNvSpPr>
          <p:nvPr>
            <p:ph type="body" idx="1" hasCustomPrompt="1"/>
          </p:nvPr>
        </p:nvSpPr>
        <p:spPr>
          <a:xfrm>
            <a:off x="717692" y="2018407"/>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a:t>
            </a:r>
          </a:p>
        </p:txBody>
      </p:sp>
      <p:sp>
        <p:nvSpPr>
          <p:cNvPr id="6" name="Text Placeholder 2"/>
          <p:cNvSpPr>
            <a:spLocks noGrp="1" noChangeAspect="1"/>
          </p:cNvSpPr>
          <p:nvPr>
            <p:ph type="body" idx="10" hasCustomPrompt="1"/>
          </p:nvPr>
        </p:nvSpPr>
        <p:spPr>
          <a:xfrm>
            <a:off x="2376000" y="2491200"/>
            <a:ext cx="3198660" cy="1190514"/>
          </a:xfrm>
          <a:solidFill>
            <a:srgbClr val="E52212"/>
          </a:solidFill>
        </p:spPr>
        <p:txBody>
          <a:bodyPr wrap="none" lIns="144000" tIns="36000" rIns="144000" anchor="ctr">
            <a:spAutoFit/>
          </a:bodyPr>
          <a:lstStyle>
            <a:lvl1pPr marL="0" indent="0" algn="l">
              <a:lnSpc>
                <a:spcPct val="100000"/>
              </a:lnSpc>
              <a:spcBef>
                <a:spcPts val="0"/>
              </a:spcBef>
              <a:buNone/>
              <a:defRPr sz="7500" b="1" kern="1200" spc="-300" baseline="0">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Tree>
    <p:extLst>
      <p:ext uri="{BB962C8B-B14F-4D97-AF65-F5344CB8AC3E}">
        <p14:creationId xmlns:p14="http://schemas.microsoft.com/office/powerpoint/2010/main" val="223268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ositional)">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l="36719" r="18887"/>
          <a:stretch>
            <a:fillRect/>
          </a:stretch>
        </p:blipFill>
        <p:spPr bwMode="auto">
          <a:xfrm>
            <a:off x="6096000" y="-6350"/>
            <a:ext cx="6096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noChangeAspect="1"/>
          </p:cNvSpPr>
          <p:nvPr>
            <p:ph type="title" hasCustomPrompt="1"/>
          </p:nvPr>
        </p:nvSpPr>
        <p:spPr>
          <a:xfrm>
            <a:off x="524765" y="1754386"/>
            <a:ext cx="2326626" cy="775015"/>
          </a:xfrm>
          <a:solidFill>
            <a:srgbClr val="E52212"/>
          </a:solidFill>
        </p:spPr>
        <p:txBody>
          <a:bodyPr wrap="squar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398450" y="2529401"/>
            <a:ext cx="2408005" cy="775015"/>
          </a:xfrm>
          <a:solidFill>
            <a:srgbClr val="E52212"/>
          </a:solidFill>
        </p:spPr>
        <p:txBody>
          <a:bodyPr wrap="squar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
        <p:nvSpPr>
          <p:cNvPr id="9" name="Text Placeholder 19"/>
          <p:cNvSpPr>
            <a:spLocks noGrp="1"/>
          </p:cNvSpPr>
          <p:nvPr>
            <p:ph type="body" sz="quarter" idx="14" hasCustomPrompt="1"/>
          </p:nvPr>
        </p:nvSpPr>
        <p:spPr>
          <a:xfrm>
            <a:off x="802312" y="3834581"/>
            <a:ext cx="3698307" cy="2618608"/>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Tree>
    <p:extLst>
      <p:ext uri="{BB962C8B-B14F-4D97-AF65-F5344CB8AC3E}">
        <p14:creationId xmlns:p14="http://schemas.microsoft.com/office/powerpoint/2010/main" val="3561582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524765" y="1754386"/>
            <a:ext cx="2326626" cy="775015"/>
          </a:xfrm>
          <a:solidFill>
            <a:srgbClr val="E52212"/>
          </a:solidFill>
        </p:spPr>
        <p:txBody>
          <a:bodyPr wrap="squar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398450" y="2529401"/>
            <a:ext cx="2408005" cy="775015"/>
          </a:xfrm>
          <a:solidFill>
            <a:srgbClr val="E52212"/>
          </a:solidFill>
        </p:spPr>
        <p:txBody>
          <a:bodyPr wrap="squar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
        <p:nvSpPr>
          <p:cNvPr id="9" name="Text Placeholder 19"/>
          <p:cNvSpPr>
            <a:spLocks noGrp="1"/>
          </p:cNvSpPr>
          <p:nvPr>
            <p:ph type="body" sz="quarter" idx="14" hasCustomPrompt="1"/>
          </p:nvPr>
        </p:nvSpPr>
        <p:spPr>
          <a:xfrm>
            <a:off x="802312" y="3834581"/>
            <a:ext cx="3698307" cy="2618608"/>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0" name="Picture Placeholder 12"/>
          <p:cNvSpPr>
            <a:spLocks noGrp="1"/>
          </p:cNvSpPr>
          <p:nvPr>
            <p:ph type="pic" sz="quarter" idx="12"/>
          </p:nvPr>
        </p:nvSpPr>
        <p:spPr>
          <a:xfrm>
            <a:off x="6096000" y="0"/>
            <a:ext cx="6096000" cy="6858000"/>
          </a:xfrm>
        </p:spPr>
        <p:txBody>
          <a:bodyPr/>
          <a:lstStyle/>
          <a:p>
            <a:pPr lvl="0"/>
            <a:r>
              <a:rPr lang="en-US" altLang="en-US" noProof="0" dirty="0"/>
              <a:t>Click icon to add picture</a:t>
            </a:r>
            <a:endParaRPr lang="en-AU" altLang="en-US" noProof="0" dirty="0"/>
          </a:p>
        </p:txBody>
      </p:sp>
    </p:spTree>
    <p:extLst>
      <p:ext uri="{BB962C8B-B14F-4D97-AF65-F5344CB8AC3E}">
        <p14:creationId xmlns:p14="http://schemas.microsoft.com/office/powerpoint/2010/main" val="636086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E52212"/>
        </a:solidFill>
        <a:effectLst/>
      </p:bgPr>
    </p:bg>
    <p:spTree>
      <p:nvGrpSpPr>
        <p:cNvPr id="1" name=""/>
        <p:cNvGrpSpPr/>
        <p:nvPr/>
      </p:nvGrpSpPr>
      <p:grpSpPr>
        <a:xfrm>
          <a:off x="0" y="0"/>
          <a:ext cx="0" cy="0"/>
          <a:chOff x="0" y="0"/>
          <a:chExt cx="0" cy="0"/>
        </a:xfrm>
      </p:grpSpPr>
      <p:sp>
        <p:nvSpPr>
          <p:cNvPr id="7" name="Title 1"/>
          <p:cNvSpPr>
            <a:spLocks noGrp="1" noChangeAspect="1"/>
          </p:cNvSpPr>
          <p:nvPr>
            <p:ph type="title" hasCustomPrompt="1"/>
          </p:nvPr>
        </p:nvSpPr>
        <p:spPr>
          <a:xfrm>
            <a:off x="3964872" y="2156646"/>
            <a:ext cx="2831572" cy="1267458"/>
          </a:xfrm>
          <a:solidFill>
            <a:schemeClr val="bg1"/>
          </a:solidFill>
        </p:spPr>
        <p:txBody>
          <a:bodyPr wrap="square" lIns="144000" tIns="36000" rIns="144000" anchor="ctr">
            <a:spAutoFit/>
          </a:bodyPr>
          <a:lstStyle>
            <a:lvl1pPr algn="r">
              <a:lnSpc>
                <a:spcPct val="100000"/>
              </a:lnSpc>
              <a:defRPr sz="80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Thank</a:t>
            </a:r>
          </a:p>
        </p:txBody>
      </p:sp>
      <p:sp>
        <p:nvSpPr>
          <p:cNvPr id="8" name="Text Placeholder 2"/>
          <p:cNvSpPr>
            <a:spLocks noGrp="1" noChangeAspect="1"/>
          </p:cNvSpPr>
          <p:nvPr>
            <p:ph type="body" idx="1" hasCustomPrompt="1"/>
          </p:nvPr>
        </p:nvSpPr>
        <p:spPr>
          <a:xfrm>
            <a:off x="6661908" y="2422142"/>
            <a:ext cx="1763973" cy="1303809"/>
          </a:xfrm>
          <a:solidFill>
            <a:schemeClr val="bg1"/>
          </a:solidFill>
        </p:spPr>
        <p:txBody>
          <a:bodyPr wrap="square" lIns="144000" tIns="0" rIns="144000" bIns="72000" anchor="ctr">
            <a:spAutoFit/>
          </a:bodyPr>
          <a:lstStyle>
            <a:lvl1pPr marL="0" indent="0" algn="l">
              <a:lnSpc>
                <a:spcPct val="100000"/>
              </a:lnSpc>
              <a:spcBef>
                <a:spcPts val="0"/>
              </a:spcBef>
              <a:buNone/>
              <a:defRPr sz="80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you</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9195" y="4063726"/>
            <a:ext cx="3129776" cy="2598332"/>
          </a:xfrm>
          <a:prstGeom prst="rect">
            <a:avLst/>
          </a:prstGeom>
        </p:spPr>
      </p:pic>
    </p:spTree>
    <p:extLst>
      <p:ext uri="{BB962C8B-B14F-4D97-AF65-F5344CB8AC3E}">
        <p14:creationId xmlns:p14="http://schemas.microsoft.com/office/powerpoint/2010/main" val="2165368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624422" y="431800"/>
            <a:ext cx="10944191" cy="836960"/>
          </a:xfrm>
        </p:spPr>
        <p:txBody>
          <a:bodyPr/>
          <a:lstStyle>
            <a:lvl1pPr>
              <a:defRPr/>
            </a:lvl1pPr>
          </a:lstStyle>
          <a:p>
            <a:r>
              <a:rPr lang="en-US" dirty="0"/>
              <a:t>Click to edit Master title style</a:t>
            </a:r>
            <a:endParaRPr lang="en-AU" dirty="0"/>
          </a:p>
        </p:txBody>
      </p:sp>
      <p:sp>
        <p:nvSpPr>
          <p:cNvPr id="4" name="Text Placeholder 2"/>
          <p:cNvSpPr>
            <a:spLocks noGrp="1"/>
          </p:cNvSpPr>
          <p:nvPr>
            <p:ph type="body" idx="1"/>
          </p:nvPr>
        </p:nvSpPr>
        <p:spPr bwMode="auto">
          <a:xfrm>
            <a:off x="624422" y="1625001"/>
            <a:ext cx="109441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7611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01433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372655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155B-095A-4BD7-B69F-B73D57EFB8B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C815D64-0537-420A-9331-3E08E77D2A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603CBA6-F421-4F93-94BE-325F2261C8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CBD932F-19F1-4F12-A11F-5DD55D61565D}"/>
              </a:ext>
            </a:extLst>
          </p:cNvPr>
          <p:cNvSpPr>
            <a:spLocks noGrp="1"/>
          </p:cNvSpPr>
          <p:nvPr>
            <p:ph type="dt" sz="half" idx="10"/>
          </p:nvPr>
        </p:nvSpPr>
        <p:spPr/>
        <p:txBody>
          <a:bodyPr/>
          <a:lstStyle/>
          <a:p>
            <a:fld id="{476906C1-D240-4050-985F-8864833BAC97}" type="datetimeFigureOut">
              <a:rPr lang="en-AU" smtClean="0"/>
              <a:t>16/11/2022</a:t>
            </a:fld>
            <a:endParaRPr lang="en-AU"/>
          </a:p>
        </p:txBody>
      </p:sp>
      <p:sp>
        <p:nvSpPr>
          <p:cNvPr id="6" name="Footer Placeholder 5">
            <a:extLst>
              <a:ext uri="{FF2B5EF4-FFF2-40B4-BE49-F238E27FC236}">
                <a16:creationId xmlns:a16="http://schemas.microsoft.com/office/drawing/2014/main" id="{CC83D494-3B97-473B-8D2D-3CF65C4E237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47D7F2A-42BB-440A-905F-AA2FCA8EE3E2}"/>
              </a:ext>
            </a:extLst>
          </p:cNvPr>
          <p:cNvSpPr>
            <a:spLocks noGrp="1"/>
          </p:cNvSpPr>
          <p:nvPr>
            <p:ph type="sldNum" sz="quarter" idx="12"/>
          </p:nvPr>
        </p:nvSpPr>
        <p:spPr/>
        <p:txBody>
          <a:bodyPr/>
          <a:lstStyle/>
          <a:p>
            <a:fld id="{5BCAF4F4-70D9-4FA2-8F94-8A4E46DC0E1F}" type="slidenum">
              <a:rPr lang="en-AU" smtClean="0"/>
              <a:t>‹#›</a:t>
            </a:fld>
            <a:endParaRPr lang="en-AU"/>
          </a:p>
        </p:txBody>
      </p:sp>
    </p:spTree>
    <p:extLst>
      <p:ext uri="{BB962C8B-B14F-4D97-AF65-F5344CB8AC3E}">
        <p14:creationId xmlns:p14="http://schemas.microsoft.com/office/powerpoint/2010/main" val="2285724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624418" y="431800"/>
            <a:ext cx="10944191" cy="836960"/>
          </a:xfrm>
          <a:prstGeom prst="rect">
            <a:avLst/>
          </a:prstGeom>
          <a:noFill/>
          <a:ln>
            <a:noFill/>
          </a:ln>
        </p:spPr>
        <p:txBody>
          <a:bodyPr/>
          <a:lstStyle>
            <a:lvl1pPr>
              <a:defRPr/>
            </a:lvl1pPr>
          </a:lstStyle>
          <a:p>
            <a:pPr lvl="0"/>
            <a:r>
              <a:rPr lang="en-US"/>
              <a:t>Click to edit Master title style</a:t>
            </a:r>
            <a:endParaRPr lang="en-AU" dirty="0"/>
          </a:p>
        </p:txBody>
      </p:sp>
      <p:sp>
        <p:nvSpPr>
          <p:cNvPr id="5" name="Text Placeholder 2"/>
          <p:cNvSpPr>
            <a:spLocks noGrp="1"/>
          </p:cNvSpPr>
          <p:nvPr>
            <p:ph type="body" idx="1"/>
          </p:nvPr>
        </p:nvSpPr>
        <p:spPr bwMode="auto">
          <a:xfrm>
            <a:off x="624418" y="1624996"/>
            <a:ext cx="10944191" cy="4525963"/>
          </a:xfrm>
          <a:prstGeom prst="rect">
            <a:avLst/>
          </a:prstGeom>
          <a:noFill/>
          <a:ln>
            <a:noFill/>
          </a:ln>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230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D26C-77B2-4A1B-AE18-1BE315A2C29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34D1C84-5499-4E19-84AE-F2D30A5009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924B6D-3627-4549-B92E-64D1CD7BBE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DE713FF-DAEF-4C60-B631-121261C81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155335-1FE4-4070-AF7C-789BCCE1F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172781E-3A4F-44AB-A94B-8B21247D75CB}"/>
              </a:ext>
            </a:extLst>
          </p:cNvPr>
          <p:cNvSpPr>
            <a:spLocks noGrp="1"/>
          </p:cNvSpPr>
          <p:nvPr>
            <p:ph type="dt" sz="half" idx="10"/>
          </p:nvPr>
        </p:nvSpPr>
        <p:spPr/>
        <p:txBody>
          <a:bodyPr/>
          <a:lstStyle/>
          <a:p>
            <a:fld id="{476906C1-D240-4050-985F-8864833BAC97}" type="datetimeFigureOut">
              <a:rPr lang="en-AU" smtClean="0"/>
              <a:t>16/11/2022</a:t>
            </a:fld>
            <a:endParaRPr lang="en-AU"/>
          </a:p>
        </p:txBody>
      </p:sp>
      <p:sp>
        <p:nvSpPr>
          <p:cNvPr id="8" name="Footer Placeholder 7">
            <a:extLst>
              <a:ext uri="{FF2B5EF4-FFF2-40B4-BE49-F238E27FC236}">
                <a16:creationId xmlns:a16="http://schemas.microsoft.com/office/drawing/2014/main" id="{017572AD-87A4-4084-B7E8-796519D0422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4CA0F3B-56AB-4E43-85D1-59F721B58D3C}"/>
              </a:ext>
            </a:extLst>
          </p:cNvPr>
          <p:cNvSpPr>
            <a:spLocks noGrp="1"/>
          </p:cNvSpPr>
          <p:nvPr>
            <p:ph type="sldNum" sz="quarter" idx="12"/>
          </p:nvPr>
        </p:nvSpPr>
        <p:spPr/>
        <p:txBody>
          <a:bodyPr/>
          <a:lstStyle/>
          <a:p>
            <a:fld id="{5BCAF4F4-70D9-4FA2-8F94-8A4E46DC0E1F}" type="slidenum">
              <a:rPr lang="en-AU" smtClean="0"/>
              <a:t>‹#›</a:t>
            </a:fld>
            <a:endParaRPr lang="en-AU"/>
          </a:p>
        </p:txBody>
      </p:sp>
    </p:spTree>
    <p:extLst>
      <p:ext uri="{BB962C8B-B14F-4D97-AF65-F5344CB8AC3E}">
        <p14:creationId xmlns:p14="http://schemas.microsoft.com/office/powerpoint/2010/main" val="107841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0C25-86BE-49CA-AC10-FBCA56B2678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369A102-48FC-4EBB-AAB4-4CEEB932C779}"/>
              </a:ext>
            </a:extLst>
          </p:cNvPr>
          <p:cNvSpPr>
            <a:spLocks noGrp="1"/>
          </p:cNvSpPr>
          <p:nvPr>
            <p:ph type="dt" sz="half" idx="10"/>
          </p:nvPr>
        </p:nvSpPr>
        <p:spPr/>
        <p:txBody>
          <a:bodyPr/>
          <a:lstStyle/>
          <a:p>
            <a:fld id="{476906C1-D240-4050-985F-8864833BAC97}" type="datetimeFigureOut">
              <a:rPr lang="en-AU" smtClean="0"/>
              <a:t>16/11/2022</a:t>
            </a:fld>
            <a:endParaRPr lang="en-AU"/>
          </a:p>
        </p:txBody>
      </p:sp>
      <p:sp>
        <p:nvSpPr>
          <p:cNvPr id="4" name="Footer Placeholder 3">
            <a:extLst>
              <a:ext uri="{FF2B5EF4-FFF2-40B4-BE49-F238E27FC236}">
                <a16:creationId xmlns:a16="http://schemas.microsoft.com/office/drawing/2014/main" id="{DCB7A0F0-D439-4B3A-A0D6-8BBE62AD09D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DAE7AD8-B780-41F7-B7C1-4C23ABEF707C}"/>
              </a:ext>
            </a:extLst>
          </p:cNvPr>
          <p:cNvSpPr>
            <a:spLocks noGrp="1"/>
          </p:cNvSpPr>
          <p:nvPr>
            <p:ph type="sldNum" sz="quarter" idx="12"/>
          </p:nvPr>
        </p:nvSpPr>
        <p:spPr/>
        <p:txBody>
          <a:bodyPr/>
          <a:lstStyle/>
          <a:p>
            <a:fld id="{5BCAF4F4-70D9-4FA2-8F94-8A4E46DC0E1F}" type="slidenum">
              <a:rPr lang="en-AU" smtClean="0"/>
              <a:t>‹#›</a:t>
            </a:fld>
            <a:endParaRPr lang="en-AU"/>
          </a:p>
        </p:txBody>
      </p:sp>
    </p:spTree>
    <p:extLst>
      <p:ext uri="{BB962C8B-B14F-4D97-AF65-F5344CB8AC3E}">
        <p14:creationId xmlns:p14="http://schemas.microsoft.com/office/powerpoint/2010/main" val="383729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01A2F1-4A64-4734-BD7E-379DE7802C91}"/>
              </a:ext>
            </a:extLst>
          </p:cNvPr>
          <p:cNvSpPr>
            <a:spLocks noGrp="1"/>
          </p:cNvSpPr>
          <p:nvPr>
            <p:ph type="dt" sz="half" idx="10"/>
          </p:nvPr>
        </p:nvSpPr>
        <p:spPr/>
        <p:txBody>
          <a:bodyPr/>
          <a:lstStyle/>
          <a:p>
            <a:fld id="{476906C1-D240-4050-985F-8864833BAC97}" type="datetimeFigureOut">
              <a:rPr lang="en-AU" smtClean="0"/>
              <a:t>16/11/2022</a:t>
            </a:fld>
            <a:endParaRPr lang="en-AU"/>
          </a:p>
        </p:txBody>
      </p:sp>
      <p:sp>
        <p:nvSpPr>
          <p:cNvPr id="3" name="Footer Placeholder 2">
            <a:extLst>
              <a:ext uri="{FF2B5EF4-FFF2-40B4-BE49-F238E27FC236}">
                <a16:creationId xmlns:a16="http://schemas.microsoft.com/office/drawing/2014/main" id="{4E53C421-9EC8-484C-A6A7-4A5ACF1D196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443CB93-8766-46D4-AE3F-7A04B5AD12D8}"/>
              </a:ext>
            </a:extLst>
          </p:cNvPr>
          <p:cNvSpPr>
            <a:spLocks noGrp="1"/>
          </p:cNvSpPr>
          <p:nvPr>
            <p:ph type="sldNum" sz="quarter" idx="12"/>
          </p:nvPr>
        </p:nvSpPr>
        <p:spPr/>
        <p:txBody>
          <a:bodyPr/>
          <a:lstStyle/>
          <a:p>
            <a:fld id="{5BCAF4F4-70D9-4FA2-8F94-8A4E46DC0E1F}" type="slidenum">
              <a:rPr lang="en-AU" smtClean="0"/>
              <a:t>‹#›</a:t>
            </a:fld>
            <a:endParaRPr lang="en-AU"/>
          </a:p>
        </p:txBody>
      </p:sp>
    </p:spTree>
    <p:extLst>
      <p:ext uri="{BB962C8B-B14F-4D97-AF65-F5344CB8AC3E}">
        <p14:creationId xmlns:p14="http://schemas.microsoft.com/office/powerpoint/2010/main" val="2909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8953-AB17-456F-BEC9-135E676F12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EDBDF20-7FE1-4017-A73A-F730255735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D7BD88E-B7AC-4FDC-A654-EB61BA034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97BBEE-6338-465A-9C24-1DC95A60D8E2}"/>
              </a:ext>
            </a:extLst>
          </p:cNvPr>
          <p:cNvSpPr>
            <a:spLocks noGrp="1"/>
          </p:cNvSpPr>
          <p:nvPr>
            <p:ph type="dt" sz="half" idx="10"/>
          </p:nvPr>
        </p:nvSpPr>
        <p:spPr/>
        <p:txBody>
          <a:bodyPr/>
          <a:lstStyle/>
          <a:p>
            <a:fld id="{476906C1-D240-4050-985F-8864833BAC97}" type="datetimeFigureOut">
              <a:rPr lang="en-AU" smtClean="0"/>
              <a:t>16/11/2022</a:t>
            </a:fld>
            <a:endParaRPr lang="en-AU"/>
          </a:p>
        </p:txBody>
      </p:sp>
      <p:sp>
        <p:nvSpPr>
          <p:cNvPr id="6" name="Footer Placeholder 5">
            <a:extLst>
              <a:ext uri="{FF2B5EF4-FFF2-40B4-BE49-F238E27FC236}">
                <a16:creationId xmlns:a16="http://schemas.microsoft.com/office/drawing/2014/main" id="{B57EB124-46CC-438D-B95C-D4CD9C67545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3F5FE13-5CA4-4B4B-B89D-55EBCB8A23B0}"/>
              </a:ext>
            </a:extLst>
          </p:cNvPr>
          <p:cNvSpPr>
            <a:spLocks noGrp="1"/>
          </p:cNvSpPr>
          <p:nvPr>
            <p:ph type="sldNum" sz="quarter" idx="12"/>
          </p:nvPr>
        </p:nvSpPr>
        <p:spPr/>
        <p:txBody>
          <a:bodyPr/>
          <a:lstStyle/>
          <a:p>
            <a:fld id="{5BCAF4F4-70D9-4FA2-8F94-8A4E46DC0E1F}" type="slidenum">
              <a:rPr lang="en-AU" smtClean="0"/>
              <a:t>‹#›</a:t>
            </a:fld>
            <a:endParaRPr lang="en-AU"/>
          </a:p>
        </p:txBody>
      </p:sp>
    </p:spTree>
    <p:extLst>
      <p:ext uri="{BB962C8B-B14F-4D97-AF65-F5344CB8AC3E}">
        <p14:creationId xmlns:p14="http://schemas.microsoft.com/office/powerpoint/2010/main" val="158618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933A-FC1E-43CE-BC6E-A16C8FC45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E2DA559-F25F-4E6D-B269-9008B8F8B8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D76D2C2-1038-43E2-A5C5-15EDE9726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EF907D-FDF3-45E8-B686-3E8D7A54DE03}"/>
              </a:ext>
            </a:extLst>
          </p:cNvPr>
          <p:cNvSpPr>
            <a:spLocks noGrp="1"/>
          </p:cNvSpPr>
          <p:nvPr>
            <p:ph type="dt" sz="half" idx="10"/>
          </p:nvPr>
        </p:nvSpPr>
        <p:spPr/>
        <p:txBody>
          <a:bodyPr/>
          <a:lstStyle/>
          <a:p>
            <a:fld id="{476906C1-D240-4050-985F-8864833BAC97}" type="datetimeFigureOut">
              <a:rPr lang="en-AU" smtClean="0"/>
              <a:t>16/11/2022</a:t>
            </a:fld>
            <a:endParaRPr lang="en-AU"/>
          </a:p>
        </p:txBody>
      </p:sp>
      <p:sp>
        <p:nvSpPr>
          <p:cNvPr id="6" name="Footer Placeholder 5">
            <a:extLst>
              <a:ext uri="{FF2B5EF4-FFF2-40B4-BE49-F238E27FC236}">
                <a16:creationId xmlns:a16="http://schemas.microsoft.com/office/drawing/2014/main" id="{F2DC5A10-D8C1-496F-BE97-46357B62058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3789EEA-D628-4493-BEC3-4CF65E92DABF}"/>
              </a:ext>
            </a:extLst>
          </p:cNvPr>
          <p:cNvSpPr>
            <a:spLocks noGrp="1"/>
          </p:cNvSpPr>
          <p:nvPr>
            <p:ph type="sldNum" sz="quarter" idx="12"/>
          </p:nvPr>
        </p:nvSpPr>
        <p:spPr/>
        <p:txBody>
          <a:bodyPr/>
          <a:lstStyle/>
          <a:p>
            <a:fld id="{5BCAF4F4-70D9-4FA2-8F94-8A4E46DC0E1F}" type="slidenum">
              <a:rPr lang="en-AU" smtClean="0"/>
              <a:t>‹#›</a:t>
            </a:fld>
            <a:endParaRPr lang="en-AU"/>
          </a:p>
        </p:txBody>
      </p:sp>
    </p:spTree>
    <p:extLst>
      <p:ext uri="{BB962C8B-B14F-4D97-AF65-F5344CB8AC3E}">
        <p14:creationId xmlns:p14="http://schemas.microsoft.com/office/powerpoint/2010/main" val="16882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36403-82E8-4A6C-8685-77F7DB23A5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17C8A8A-E955-4919-9502-0731B990D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B7B718-36A2-4210-B8E0-3342E23778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906C1-D240-4050-985F-8864833BAC97}" type="datetimeFigureOut">
              <a:rPr lang="en-AU" smtClean="0"/>
              <a:t>16/11/2022</a:t>
            </a:fld>
            <a:endParaRPr lang="en-AU"/>
          </a:p>
        </p:txBody>
      </p:sp>
      <p:sp>
        <p:nvSpPr>
          <p:cNvPr id="5" name="Footer Placeholder 4">
            <a:extLst>
              <a:ext uri="{FF2B5EF4-FFF2-40B4-BE49-F238E27FC236}">
                <a16:creationId xmlns:a16="http://schemas.microsoft.com/office/drawing/2014/main" id="{F50354DA-C505-46E1-AFF1-80EDEC044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1E04868-98DF-4DBC-A5E9-B85037EC0E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AF4F4-70D9-4FA2-8F94-8A4E46DC0E1F}" type="slidenum">
              <a:rPr lang="en-AU" smtClean="0"/>
              <a:t>‹#›</a:t>
            </a:fld>
            <a:endParaRPr lang="en-AU"/>
          </a:p>
        </p:txBody>
      </p:sp>
    </p:spTree>
    <p:extLst>
      <p:ext uri="{BB962C8B-B14F-4D97-AF65-F5344CB8AC3E}">
        <p14:creationId xmlns:p14="http://schemas.microsoft.com/office/powerpoint/2010/main" val="3334346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71278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Heading</a:t>
            </a:r>
          </a:p>
        </p:txBody>
      </p:sp>
      <p:sp>
        <p:nvSpPr>
          <p:cNvPr id="1027" name="Text Placeholder 2"/>
          <p:cNvSpPr>
            <a:spLocks noGrp="1"/>
          </p:cNvSpPr>
          <p:nvPr>
            <p:ph type="body" idx="1"/>
          </p:nvPr>
        </p:nvSpPr>
        <p:spPr bwMode="auto">
          <a:xfrm>
            <a:off x="838200" y="2795589"/>
            <a:ext cx="105156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Bulleted list</a:t>
            </a:r>
          </a:p>
        </p:txBody>
      </p:sp>
      <p:sp>
        <p:nvSpPr>
          <p:cNvPr id="7" name="TextBox 32"/>
          <p:cNvSpPr txBox="1">
            <a:spLocks noChangeAspect="1" noChangeArrowheads="1"/>
          </p:cNvSpPr>
          <p:nvPr userDrawn="1"/>
        </p:nvSpPr>
        <p:spPr bwMode="auto">
          <a:xfrm>
            <a:off x="11001903" y="0"/>
            <a:ext cx="1190097" cy="303536"/>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pic>
        <p:nvPicPr>
          <p:cNvPr id="9" name="Picture 8"/>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0526711" y="6240479"/>
            <a:ext cx="1654177" cy="531869"/>
          </a:xfrm>
          <a:prstGeom prst="rect">
            <a:avLst/>
          </a:prstGeom>
        </p:spPr>
      </p:pic>
    </p:spTree>
    <p:extLst>
      <p:ext uri="{BB962C8B-B14F-4D97-AF65-F5344CB8AC3E}">
        <p14:creationId xmlns:p14="http://schemas.microsoft.com/office/powerpoint/2010/main" val="26572336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p:txStyles>
    <p:titleStyle>
      <a:lvl1pPr algn="l" rtl="0" eaLnBrk="1" fontAlgn="base" hangingPunct="1">
        <a:lnSpc>
          <a:spcPts val="5500"/>
        </a:lnSpc>
        <a:spcBef>
          <a:spcPct val="0"/>
        </a:spcBef>
        <a:spcAft>
          <a:spcPct val="0"/>
        </a:spcAft>
        <a:defRPr lang="en-US" altLang="en-US" sz="4800" b="1" kern="1200" dirty="0">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15900" indent="-215900"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dirty="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71488" indent="-241300" algn="l" rtl="0" eaLnBrk="1" fontAlgn="base" hangingPunct="1">
        <a:lnSpc>
          <a:spcPct val="90000"/>
        </a:lnSpc>
        <a:spcBef>
          <a:spcPts val="500"/>
        </a:spcBef>
        <a:spcAft>
          <a:spcPts val="1000"/>
        </a:spcAft>
        <a:buClr>
          <a:srgbClr val="E52212"/>
        </a:buClr>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536575" indent="-176213" algn="l" rtl="0" eaLnBrk="1" fontAlgn="base" hangingPunct="1">
        <a:lnSpc>
          <a:spcPct val="90000"/>
        </a:lnSpc>
        <a:spcBef>
          <a:spcPts val="500"/>
        </a:spcBef>
        <a:spcAft>
          <a:spcPts val="1000"/>
        </a:spcAft>
        <a:buClr>
          <a:srgbClr val="E52212"/>
        </a:buClr>
        <a:buSzPct val="100000"/>
        <a:buFont typeface="Wingdings 2" panose="05020102010507070707" pitchFamily="18" charset="2"/>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ideo" Target="https://www.youtube.com/embed/e5QEEhc1hjI?feature=oembed"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practiceleadershipresource.com.au/" TargetMode="External"/><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RapSfsmv4zU?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fhzXMSiVZuE?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SDfUoMmorP0?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htKhF3Yf92Y?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JnNoo17vFtk?feature=oembed"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w5OQb3oWs2o?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9SnupP4JNPs?feature=oembe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HqyNvdDj7QA?feature=oembed"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ideo" Target="https://www.youtube.com/embed/LOcm6a9b7Mo?feature=oembed"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embed/ti2J0612yMs?feature=oembed"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https://www.youtube.com/embed/OC-W0gJF--4?feature=oembed"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40.xml"/><Relationship Id="rId1" Type="http://schemas.openxmlformats.org/officeDocument/2006/relationships/video" Target="https://www.youtube.com/embed/7W3EDJH4V4g?feature=oembed"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ideo" Target="https://www.youtube.com/embed/5U2L6-FEC0g?feature=oembed"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ideo" Target="https://www.youtube.com/embed/MmjyYv1mzW0?feature=oembed"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ideo" Target="https://www.youtube.com/embed/4UuloaQyTMY?feature=oembed"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0AD0E015-885D-42C6-AE8D-FBAFBEB6D5E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7464" b="7464"/>
          <a:stretch>
            <a:fillRect/>
          </a:stretch>
        </p:blipFill>
        <p:spPr>
          <a:xfrm>
            <a:off x="6081713" y="2252663"/>
            <a:ext cx="6119812" cy="3195637"/>
          </a:xfrm>
        </p:spPr>
      </p:pic>
      <p:pic>
        <p:nvPicPr>
          <p:cNvPr id="24" name="Picture Placeholder 23">
            <a:extLst>
              <a:ext uri="{FF2B5EF4-FFF2-40B4-BE49-F238E27FC236}">
                <a16:creationId xmlns:a16="http://schemas.microsoft.com/office/drawing/2014/main" id="{2945901C-AABE-4166-BA7A-33FB0F88B19B}"/>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7998" b="7998"/>
          <a:stretch>
            <a:fillRect/>
          </a:stretch>
        </p:blipFill>
        <p:spPr>
          <a:xfrm>
            <a:off x="0" y="2252663"/>
            <a:ext cx="6083300" cy="3195637"/>
          </a:xfrm>
        </p:spPr>
      </p:pic>
      <p:sp>
        <p:nvSpPr>
          <p:cNvPr id="4" name="Title 3">
            <a:extLst>
              <a:ext uri="{FF2B5EF4-FFF2-40B4-BE49-F238E27FC236}">
                <a16:creationId xmlns:a16="http://schemas.microsoft.com/office/drawing/2014/main" id="{6C8991F3-46C5-4779-8452-F8D2508B7E84}"/>
              </a:ext>
            </a:extLst>
          </p:cNvPr>
          <p:cNvSpPr>
            <a:spLocks noGrp="1"/>
          </p:cNvSpPr>
          <p:nvPr>
            <p:ph type="title"/>
          </p:nvPr>
        </p:nvSpPr>
        <p:spPr>
          <a:xfrm>
            <a:off x="2612671" y="5972859"/>
            <a:ext cx="6938118" cy="461665"/>
          </a:xfrm>
        </p:spPr>
        <p:txBody>
          <a:bodyPr/>
          <a:lstStyle/>
          <a:p>
            <a:r>
              <a:rPr lang="en-AU" dirty="0"/>
              <a:t>Prepared by the Living with Disability Research Centre </a:t>
            </a:r>
          </a:p>
        </p:txBody>
      </p:sp>
      <p:sp>
        <p:nvSpPr>
          <p:cNvPr id="6" name="Text Placeholder 5">
            <a:extLst>
              <a:ext uri="{FF2B5EF4-FFF2-40B4-BE49-F238E27FC236}">
                <a16:creationId xmlns:a16="http://schemas.microsoft.com/office/drawing/2014/main" id="{3A03B759-D11B-43C5-BFB8-FAD2D9C84D92}"/>
              </a:ext>
            </a:extLst>
          </p:cNvPr>
          <p:cNvSpPr>
            <a:spLocks noGrp="1"/>
          </p:cNvSpPr>
          <p:nvPr>
            <p:ph type="body" sz="quarter" idx="10"/>
          </p:nvPr>
        </p:nvSpPr>
        <p:spPr>
          <a:xfrm>
            <a:off x="2358437" y="3434232"/>
            <a:ext cx="7500529" cy="719716"/>
          </a:xfrm>
        </p:spPr>
        <p:txBody>
          <a:bodyPr wrap="square"/>
          <a:lstStyle/>
          <a:p>
            <a:r>
              <a:rPr lang="en-AU" sz="2400" dirty="0">
                <a:solidFill>
                  <a:srgbClr val="000000"/>
                </a:solidFill>
                <a:latin typeface="Calibri" panose="020F0502020204030204" pitchFamily="34" charset="0"/>
                <a:ea typeface="Calibri" panose="020F0502020204030204" pitchFamily="34" charset="0"/>
              </a:rPr>
              <a:t>Frontline Practice Leadership: what it is and how to do it</a:t>
            </a:r>
          </a:p>
        </p:txBody>
      </p:sp>
    </p:spTree>
    <p:extLst>
      <p:ext uri="{BB962C8B-B14F-4D97-AF65-F5344CB8AC3E}">
        <p14:creationId xmlns:p14="http://schemas.microsoft.com/office/powerpoint/2010/main" val="65857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18219-933C-4B41-8E6B-45DC187FCE50}"/>
              </a:ext>
            </a:extLst>
          </p:cNvPr>
          <p:cNvSpPr>
            <a:spLocks noGrp="1"/>
          </p:cNvSpPr>
          <p:nvPr>
            <p:ph type="title"/>
          </p:nvPr>
        </p:nvSpPr>
        <p:spPr/>
        <p:txBody>
          <a:bodyPr/>
          <a:lstStyle/>
          <a:p>
            <a:r>
              <a:rPr lang="en-AU" sz="3600" dirty="0">
                <a:latin typeface="Calibri" panose="020F0502020204030204" pitchFamily="34" charset="0"/>
                <a:cs typeface="Calibri" panose="020F0502020204030204" pitchFamily="34" charset="0"/>
              </a:rPr>
              <a:t>Focusing Staff Attention on Quality of Life</a:t>
            </a:r>
          </a:p>
        </p:txBody>
      </p:sp>
      <p:sp>
        <p:nvSpPr>
          <p:cNvPr id="3" name="Text Placeholder 2">
            <a:extLst>
              <a:ext uri="{FF2B5EF4-FFF2-40B4-BE49-F238E27FC236}">
                <a16:creationId xmlns:a16="http://schemas.microsoft.com/office/drawing/2014/main" id="{74A3649E-67C7-4F2F-9584-2F5E13136C87}"/>
              </a:ext>
            </a:extLst>
          </p:cNvPr>
          <p:cNvSpPr>
            <a:spLocks noGrp="1"/>
          </p:cNvSpPr>
          <p:nvPr>
            <p:ph type="body" idx="1"/>
          </p:nvPr>
        </p:nvSpPr>
        <p:spPr/>
        <p:txBody>
          <a:bodyPr/>
          <a:lstStyle/>
          <a:p>
            <a:pPr marL="0" indent="0">
              <a:buNone/>
            </a:pPr>
            <a:r>
              <a:rPr lang="en-AU" sz="2400" dirty="0">
                <a:solidFill>
                  <a:schemeClr val="accent1">
                    <a:lumMod val="75000"/>
                  </a:schemeClr>
                </a:solidFill>
                <a:latin typeface="+mn-lt"/>
              </a:rPr>
              <a:t>Ensuring the primary focus of the service and staff is on the </a:t>
            </a:r>
            <a:r>
              <a:rPr lang="en-AU" sz="2400" b="1" dirty="0">
                <a:solidFill>
                  <a:schemeClr val="accent1">
                    <a:lumMod val="75000"/>
                  </a:schemeClr>
                </a:solidFill>
                <a:latin typeface="+mn-lt"/>
              </a:rPr>
              <a:t>quality of life</a:t>
            </a:r>
            <a:r>
              <a:rPr lang="en-AU" sz="2400" dirty="0">
                <a:solidFill>
                  <a:schemeClr val="accent1">
                    <a:lumMod val="75000"/>
                  </a:schemeClr>
                </a:solidFill>
                <a:latin typeface="+mn-lt"/>
              </a:rPr>
              <a:t> of the people you support.​</a:t>
            </a:r>
          </a:p>
          <a:p>
            <a:endParaRPr lang="en-AU" dirty="0"/>
          </a:p>
        </p:txBody>
      </p:sp>
      <p:pic>
        <p:nvPicPr>
          <p:cNvPr id="5" name="Picture 4" descr="A picture containing text&#10;&#10;Description automatically generated">
            <a:extLst>
              <a:ext uri="{FF2B5EF4-FFF2-40B4-BE49-F238E27FC236}">
                <a16:creationId xmlns:a16="http://schemas.microsoft.com/office/drawing/2014/main" id="{08E23836-01FC-447A-A424-DF37870CD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296" y="2266415"/>
            <a:ext cx="4143375" cy="4038600"/>
          </a:xfrm>
          <a:prstGeom prst="rect">
            <a:avLst/>
          </a:prstGeom>
        </p:spPr>
      </p:pic>
    </p:spTree>
    <p:extLst>
      <p:ext uri="{BB962C8B-B14F-4D97-AF65-F5344CB8AC3E}">
        <p14:creationId xmlns:p14="http://schemas.microsoft.com/office/powerpoint/2010/main" val="32785869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503D-18C8-4D02-AED1-2814137D1FEC}"/>
              </a:ext>
            </a:extLst>
          </p:cNvPr>
          <p:cNvSpPr>
            <a:spLocks noGrp="1"/>
          </p:cNvSpPr>
          <p:nvPr>
            <p:ph type="title"/>
          </p:nvPr>
        </p:nvSpPr>
        <p:spPr>
          <a:xfrm>
            <a:off x="624418" y="431800"/>
            <a:ext cx="10944191" cy="836960"/>
          </a:xfrm>
        </p:spPr>
        <p:txBody>
          <a:bodyPr/>
          <a:lstStyle/>
          <a:p>
            <a:r>
              <a:rPr lang="en-AU" sz="3600" dirty="0">
                <a:latin typeface="+mn-lt"/>
              </a:rPr>
              <a:t>Activity: Overcoming Difficulties</a:t>
            </a:r>
          </a:p>
        </p:txBody>
      </p:sp>
      <p:sp>
        <p:nvSpPr>
          <p:cNvPr id="3" name="Text Placeholder 2">
            <a:extLst>
              <a:ext uri="{FF2B5EF4-FFF2-40B4-BE49-F238E27FC236}">
                <a16:creationId xmlns:a16="http://schemas.microsoft.com/office/drawing/2014/main" id="{AE442AF9-37F8-4A44-A0A1-898ED61DC7C3}"/>
              </a:ext>
            </a:extLst>
          </p:cNvPr>
          <p:cNvSpPr>
            <a:spLocks noGrp="1"/>
          </p:cNvSpPr>
          <p:nvPr>
            <p:ph type="body" idx="1"/>
          </p:nvPr>
        </p:nvSpPr>
        <p:spPr>
          <a:xfrm>
            <a:off x="424002" y="1474684"/>
            <a:ext cx="10944191" cy="4525963"/>
          </a:xfrm>
        </p:spPr>
        <p:txBody>
          <a:bodyPr/>
          <a:lstStyle/>
          <a:p>
            <a:pPr marL="0" indent="0">
              <a:lnSpc>
                <a:spcPct val="150000"/>
              </a:lnSpc>
              <a:buNone/>
            </a:pPr>
            <a:r>
              <a:rPr lang="en-AU" sz="2200" dirty="0">
                <a:solidFill>
                  <a:schemeClr val="tx1"/>
                </a:solidFill>
                <a:latin typeface="+mn-lt"/>
              </a:rPr>
              <a:t>On day 1 of the training in the first activity, you were asked:</a:t>
            </a:r>
          </a:p>
          <a:p>
            <a:pPr marR="0" lvl="0" algn="l" defTabSz="914400" rtl="0" eaLnBrk="1" fontAlgn="base" latinLnBrk="0" hangingPunct="1">
              <a:lnSpc>
                <a:spcPct val="100000"/>
              </a:lnSpc>
              <a:spcBef>
                <a:spcPct val="0"/>
              </a:spcBef>
              <a:spcAft>
                <a:spcPts val="1500"/>
              </a:spcAft>
              <a:buClr>
                <a:srgbClr val="E52212"/>
              </a:buClr>
              <a:buSzPct val="100000"/>
              <a:buFont typeface="Arial" panose="020B0604020202020204" pitchFamily="34" charset="0"/>
              <a:buChar char="•"/>
              <a:tabLst/>
              <a:defRPr/>
            </a:pPr>
            <a:r>
              <a:rPr kumimoji="0" lang="en-AU" altLang="en-US" sz="22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rPr>
              <a:t>Which of the tasks do you think you are performing well?</a:t>
            </a:r>
          </a:p>
          <a:p>
            <a:pPr marR="0" lvl="0" algn="l" defTabSz="914400" rtl="0" eaLnBrk="1" fontAlgn="base" latinLnBrk="0" hangingPunct="1">
              <a:lnSpc>
                <a:spcPct val="100000"/>
              </a:lnSpc>
              <a:spcBef>
                <a:spcPct val="0"/>
              </a:spcBef>
              <a:spcAft>
                <a:spcPts val="1500"/>
              </a:spcAft>
              <a:buClr>
                <a:srgbClr val="E52212"/>
              </a:buClr>
              <a:buSzPct val="100000"/>
              <a:buFont typeface="Arial" panose="020B0604020202020204" pitchFamily="34" charset="0"/>
              <a:buChar char="•"/>
              <a:tabLst/>
              <a:defRPr/>
            </a:pPr>
            <a:r>
              <a:rPr kumimoji="0" lang="en-AU" altLang="en-US" sz="22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rPr>
              <a:t>Which of the tasks do you think you can improve?</a:t>
            </a:r>
          </a:p>
          <a:p>
            <a:pPr marR="0" lvl="0" algn="l" defTabSz="914400" rtl="0" eaLnBrk="1" fontAlgn="base" latinLnBrk="0" hangingPunct="1">
              <a:lnSpc>
                <a:spcPct val="100000"/>
              </a:lnSpc>
              <a:spcBef>
                <a:spcPct val="0"/>
              </a:spcBef>
              <a:spcAft>
                <a:spcPts val="1500"/>
              </a:spcAft>
              <a:buClr>
                <a:srgbClr val="E52212"/>
              </a:buClr>
              <a:buSzPct val="100000"/>
              <a:buFont typeface="Arial" panose="020B0604020202020204" pitchFamily="34" charset="0"/>
              <a:buChar char="•"/>
              <a:tabLst/>
              <a:defRPr/>
            </a:pPr>
            <a:r>
              <a:rPr kumimoji="0" lang="en-AU" altLang="en-US" sz="22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rPr>
              <a:t>In what ways is the service/s you manage performing well?</a:t>
            </a:r>
          </a:p>
          <a:p>
            <a:pPr marR="0" lvl="0" algn="l" defTabSz="914400" rtl="0" eaLnBrk="1" fontAlgn="base" latinLnBrk="0" hangingPunct="1">
              <a:lnSpc>
                <a:spcPct val="100000"/>
              </a:lnSpc>
              <a:spcBef>
                <a:spcPct val="0"/>
              </a:spcBef>
              <a:spcAft>
                <a:spcPts val="1500"/>
              </a:spcAft>
              <a:buClr>
                <a:srgbClr val="E52212"/>
              </a:buClr>
              <a:buSzPct val="100000"/>
              <a:buFont typeface="Arial" panose="020B0604020202020204" pitchFamily="34" charset="0"/>
              <a:buChar char="•"/>
              <a:tabLst/>
              <a:defRPr/>
            </a:pPr>
            <a:r>
              <a:rPr kumimoji="0" lang="en-AU" altLang="en-US" sz="22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rPr>
              <a:t>In what ways is the service performing not so well?</a:t>
            </a:r>
          </a:p>
          <a:p>
            <a:pPr marL="0" indent="0">
              <a:lnSpc>
                <a:spcPct val="150000"/>
              </a:lnSpc>
              <a:buNone/>
            </a:pPr>
            <a:r>
              <a:rPr lang="en-AU" altLang="en-US" sz="2200" i="1" dirty="0">
                <a:solidFill>
                  <a:schemeClr val="tx1"/>
                </a:solidFill>
                <a:latin typeface="+mn-lt"/>
              </a:rPr>
              <a:t>Now, using what you have learnt about Frontline Practice Leadership, how can you:</a:t>
            </a:r>
          </a:p>
          <a:p>
            <a:pPr>
              <a:lnSpc>
                <a:spcPct val="150000"/>
              </a:lnSpc>
              <a:buFont typeface="Arial" panose="020B0604020202020204" pitchFamily="34" charset="0"/>
              <a:buChar char="•"/>
            </a:pPr>
            <a:r>
              <a:rPr lang="en-AU" altLang="en-US" sz="2200" dirty="0">
                <a:solidFill>
                  <a:schemeClr val="tx1"/>
                </a:solidFill>
                <a:latin typeface="+mn-lt"/>
              </a:rPr>
              <a:t>Enhance the ways you or the service are performing well?</a:t>
            </a:r>
          </a:p>
          <a:p>
            <a:pPr>
              <a:lnSpc>
                <a:spcPct val="150000"/>
              </a:lnSpc>
              <a:buFont typeface="Arial" panose="020B0604020202020204" pitchFamily="34" charset="0"/>
              <a:buChar char="•"/>
            </a:pPr>
            <a:r>
              <a:rPr lang="en-AU" altLang="en-US" sz="2200" dirty="0">
                <a:solidFill>
                  <a:schemeClr val="tx1"/>
                </a:solidFill>
                <a:latin typeface="+mn-lt"/>
              </a:rPr>
              <a:t>Address the areas you or the service can improve?</a:t>
            </a:r>
          </a:p>
        </p:txBody>
      </p:sp>
    </p:spTree>
    <p:extLst>
      <p:ext uri="{BB962C8B-B14F-4D97-AF65-F5344CB8AC3E}">
        <p14:creationId xmlns:p14="http://schemas.microsoft.com/office/powerpoint/2010/main" val="29155999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actice Leadership advice">
            <a:hlinkClick r:id="" action="ppaction://media"/>
            <a:extLst>
              <a:ext uri="{FF2B5EF4-FFF2-40B4-BE49-F238E27FC236}">
                <a16:creationId xmlns:a16="http://schemas.microsoft.com/office/drawing/2014/main" id="{F70B51CD-58D9-4B9F-BFC8-E82C32A71995}"/>
              </a:ext>
            </a:extLst>
          </p:cNvPr>
          <p:cNvPicPr>
            <a:picLocks noRot="1" noChangeAspect="1"/>
          </p:cNvPicPr>
          <p:nvPr>
            <a:videoFile r:link="rId1"/>
          </p:nvPr>
        </p:nvPicPr>
        <p:blipFill>
          <a:blip r:embed="rId3"/>
          <a:stretch>
            <a:fillRect/>
          </a:stretch>
        </p:blipFill>
        <p:spPr>
          <a:xfrm>
            <a:off x="0" y="-30481"/>
            <a:ext cx="12192000" cy="6888481"/>
          </a:xfrm>
          <a:prstGeom prst="rect">
            <a:avLst/>
          </a:prstGeom>
        </p:spPr>
      </p:pic>
    </p:spTree>
    <p:extLst>
      <p:ext uri="{BB962C8B-B14F-4D97-AF65-F5344CB8AC3E}">
        <p14:creationId xmlns:p14="http://schemas.microsoft.com/office/powerpoint/2010/main" val="42410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2DBC-7782-4BF0-AB79-E5E0BA16A761}"/>
              </a:ext>
            </a:extLst>
          </p:cNvPr>
          <p:cNvSpPr>
            <a:spLocks noGrp="1"/>
          </p:cNvSpPr>
          <p:nvPr>
            <p:ph type="title"/>
          </p:nvPr>
        </p:nvSpPr>
        <p:spPr/>
        <p:txBody>
          <a:bodyPr/>
          <a:lstStyle/>
          <a:p>
            <a:r>
              <a:rPr lang="en-AU" sz="3600" dirty="0">
                <a:latin typeface="+mn-lt"/>
              </a:rPr>
              <a:t>Recap</a:t>
            </a:r>
          </a:p>
        </p:txBody>
      </p:sp>
      <p:sp>
        <p:nvSpPr>
          <p:cNvPr id="3" name="Text Placeholder 2">
            <a:extLst>
              <a:ext uri="{FF2B5EF4-FFF2-40B4-BE49-F238E27FC236}">
                <a16:creationId xmlns:a16="http://schemas.microsoft.com/office/drawing/2014/main" id="{53B082B2-2BF8-46D3-81AC-88608353E3D3}"/>
              </a:ext>
            </a:extLst>
          </p:cNvPr>
          <p:cNvSpPr>
            <a:spLocks noGrp="1"/>
          </p:cNvSpPr>
          <p:nvPr>
            <p:ph type="body" idx="1"/>
          </p:nvPr>
        </p:nvSpPr>
        <p:spPr/>
        <p:txBody>
          <a:bodyPr/>
          <a:lstStyle/>
          <a:p>
            <a:pPr marL="342900" indent="-342900">
              <a:buAutoNum type="arabicPeriod"/>
            </a:pPr>
            <a:r>
              <a:rPr lang="en-AU" sz="2200" dirty="0">
                <a:solidFill>
                  <a:schemeClr val="tx1"/>
                </a:solidFill>
                <a:latin typeface="+mn-lt"/>
              </a:rPr>
              <a:t>What should you look for when observing staff provide support?</a:t>
            </a:r>
          </a:p>
          <a:p>
            <a:pPr marL="342900" indent="-342900">
              <a:buAutoNum type="arabicPeriod"/>
            </a:pPr>
            <a:r>
              <a:rPr lang="en-AU" sz="2200" dirty="0">
                <a:solidFill>
                  <a:schemeClr val="tx1"/>
                </a:solidFill>
                <a:latin typeface="+mn-lt"/>
              </a:rPr>
              <a:t>How do you provide effective feedback?</a:t>
            </a:r>
          </a:p>
          <a:p>
            <a:pPr marL="342900" indent="-342900">
              <a:buAutoNum type="arabicPeriod"/>
            </a:pPr>
            <a:r>
              <a:rPr lang="en-AU" sz="2200" dirty="0">
                <a:solidFill>
                  <a:schemeClr val="tx1"/>
                </a:solidFill>
                <a:latin typeface="+mn-lt"/>
              </a:rPr>
              <a:t>What are the two types of modelling?</a:t>
            </a:r>
          </a:p>
          <a:p>
            <a:pPr marL="342900" indent="-342900">
              <a:buAutoNum type="arabicPeriod"/>
            </a:pPr>
            <a:r>
              <a:rPr lang="en-AU" sz="2200" dirty="0">
                <a:solidFill>
                  <a:schemeClr val="tx1"/>
                </a:solidFill>
                <a:latin typeface="+mn-lt"/>
              </a:rPr>
              <a:t>What does coaching involve?</a:t>
            </a:r>
          </a:p>
          <a:p>
            <a:pPr marL="342900" indent="-342900">
              <a:buAutoNum type="arabicPeriod"/>
            </a:pPr>
            <a:r>
              <a:rPr lang="en-AU" sz="2200" dirty="0">
                <a:solidFill>
                  <a:schemeClr val="tx1"/>
                </a:solidFill>
                <a:latin typeface="+mn-lt"/>
              </a:rPr>
              <a:t>What are two types of supervision?</a:t>
            </a:r>
          </a:p>
          <a:p>
            <a:pPr marL="342900" indent="-342900">
              <a:buAutoNum type="arabicPeriod"/>
            </a:pPr>
            <a:r>
              <a:rPr lang="en-AU" sz="2200" dirty="0">
                <a:solidFill>
                  <a:schemeClr val="tx1"/>
                </a:solidFill>
                <a:latin typeface="+mn-lt"/>
              </a:rPr>
              <a:t>What contributes to effective supervision? </a:t>
            </a:r>
          </a:p>
          <a:p>
            <a:pPr marL="342900" indent="-342900">
              <a:buAutoNum type="arabicPeriod"/>
            </a:pPr>
            <a:r>
              <a:rPr lang="en-AU" sz="2200" dirty="0">
                <a:solidFill>
                  <a:schemeClr val="tx1"/>
                </a:solidFill>
                <a:latin typeface="+mn-lt"/>
              </a:rPr>
              <a:t>What are some strategies for effective team meetings?</a:t>
            </a:r>
          </a:p>
        </p:txBody>
      </p:sp>
      <p:pic>
        <p:nvPicPr>
          <p:cNvPr id="4" name="Picture 3" descr="A picture containing polygon&#10;&#10;Description automatically generated">
            <a:extLst>
              <a:ext uri="{FF2B5EF4-FFF2-40B4-BE49-F238E27FC236}">
                <a16:creationId xmlns:a16="http://schemas.microsoft.com/office/drawing/2014/main" id="{FBE0F15E-F07A-425D-85B6-4522E4CDD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085" y="2188569"/>
            <a:ext cx="3410933" cy="3398816"/>
          </a:xfrm>
          <a:prstGeom prst="rect">
            <a:avLst/>
          </a:prstGeom>
        </p:spPr>
      </p:pic>
    </p:spTree>
    <p:extLst>
      <p:ext uri="{BB962C8B-B14F-4D97-AF65-F5344CB8AC3E}">
        <p14:creationId xmlns:p14="http://schemas.microsoft.com/office/powerpoint/2010/main" val="20063910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50B1-7968-4A57-AE61-A92F21C43849}"/>
              </a:ext>
            </a:extLst>
          </p:cNvPr>
          <p:cNvSpPr>
            <a:spLocks noGrp="1"/>
          </p:cNvSpPr>
          <p:nvPr>
            <p:ph type="title"/>
          </p:nvPr>
        </p:nvSpPr>
        <p:spPr/>
        <p:txBody>
          <a:bodyPr/>
          <a:lstStyle/>
          <a:p>
            <a:r>
              <a:rPr lang="en-AU" sz="3600" dirty="0">
                <a:latin typeface="+mn-lt"/>
              </a:rPr>
              <a:t>Further Resources</a:t>
            </a:r>
          </a:p>
        </p:txBody>
      </p:sp>
      <p:sp>
        <p:nvSpPr>
          <p:cNvPr id="3" name="Text Placeholder 2">
            <a:extLst>
              <a:ext uri="{FF2B5EF4-FFF2-40B4-BE49-F238E27FC236}">
                <a16:creationId xmlns:a16="http://schemas.microsoft.com/office/drawing/2014/main" id="{36961731-92EC-42DA-B4CF-041323751EB2}"/>
              </a:ext>
            </a:extLst>
          </p:cNvPr>
          <p:cNvSpPr>
            <a:spLocks noGrp="1"/>
          </p:cNvSpPr>
          <p:nvPr>
            <p:ph type="body" idx="1"/>
          </p:nvPr>
        </p:nvSpPr>
        <p:spPr/>
        <p:txBody>
          <a:bodyPr/>
          <a:lstStyle/>
          <a:p>
            <a:pPr marL="0" indent="93663">
              <a:buNone/>
            </a:pPr>
            <a:r>
              <a:rPr lang="en-AU" dirty="0">
                <a:latin typeface="+mn-lt"/>
                <a:hlinkClick r:id="rId2"/>
              </a:rPr>
              <a:t>https://www.practiceleadershipresource.com.au/</a:t>
            </a:r>
            <a:r>
              <a:rPr lang="en-AU" dirty="0">
                <a:latin typeface="+mn-lt"/>
              </a:rPr>
              <a:t> </a:t>
            </a:r>
          </a:p>
        </p:txBody>
      </p:sp>
      <p:pic>
        <p:nvPicPr>
          <p:cNvPr id="6" name="Picture 5" descr="Graphical user interface, text&#10;&#10;Description automatically generated with medium confidence">
            <a:extLst>
              <a:ext uri="{FF2B5EF4-FFF2-40B4-BE49-F238E27FC236}">
                <a16:creationId xmlns:a16="http://schemas.microsoft.com/office/drawing/2014/main" id="{640B261F-F6CB-4384-BFC5-C5B571C3A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737" y="1953492"/>
            <a:ext cx="7161730" cy="4197468"/>
          </a:xfrm>
          <a:prstGeom prst="rect">
            <a:avLst/>
          </a:prstGeom>
        </p:spPr>
      </p:pic>
    </p:spTree>
    <p:extLst>
      <p:ext uri="{BB962C8B-B14F-4D97-AF65-F5344CB8AC3E}">
        <p14:creationId xmlns:p14="http://schemas.microsoft.com/office/powerpoint/2010/main" val="25546830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6096000" y="4438859"/>
            <a:ext cx="4014240" cy="1308050"/>
          </a:xfrm>
          <a:prstGeom prst="rect">
            <a:avLst/>
          </a:prstGeom>
        </p:spPr>
        <p:txBody>
          <a:bodyPr wrap="none">
            <a:spAutoFit/>
          </a:bodyPr>
          <a:lstStyle>
            <a:lvl1pPr marL="0" indent="0" algn="l" rtl="0" eaLnBrk="1" fontAlgn="base" hangingPunct="1">
              <a:lnSpc>
                <a:spcPct val="100000"/>
              </a:lnSpc>
              <a:spcBef>
                <a:spcPts val="0"/>
              </a:spcBef>
              <a:spcAft>
                <a:spcPts val="1500"/>
              </a:spcAft>
              <a:buClr>
                <a:srgbClr val="E52212"/>
              </a:buClr>
              <a:buSzPct val="100000"/>
              <a:buFont typeface="Wingdings 2" panose="05020102010507070707" pitchFamily="18" charset="2"/>
              <a:buNone/>
              <a:defRPr lang="en-US" altLang="en-US" sz="1800" b="0" kern="1200"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
                <a:srgbClr val="E52212"/>
              </a:buClr>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
                <a:srgbClr val="E52212"/>
              </a:buClr>
              <a:buSzPct val="100000"/>
              <a:buFont typeface="Wingdings 2" panose="05020102010507070707" pitchFamily="18" charset="2"/>
              <a:buNone/>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defRPr/>
            </a:pPr>
            <a:r>
              <a:rPr lang="en-AU" altLang="en-US" dirty="0"/>
              <a:t>Living with Disability Research Centre</a:t>
            </a:r>
          </a:p>
          <a:p>
            <a:pPr>
              <a:defRPr/>
            </a:pPr>
            <a:r>
              <a:rPr lang="en-AU" dirty="0">
                <a:ea typeface="ＭＳ Ｐゴシック" charset="0"/>
              </a:rPr>
              <a:t>http://www.latrobe.edu.au/lids</a:t>
            </a:r>
            <a:r>
              <a:rPr lang="en-AU" altLang="en-US" dirty="0"/>
              <a:t>  </a:t>
            </a:r>
          </a:p>
          <a:p>
            <a:pPr>
              <a:defRPr/>
            </a:pPr>
            <a:r>
              <a:rPr lang="en-AU" altLang="en-US" dirty="0"/>
              <a:t>Email: Lids@latrobe.edu.au</a:t>
            </a:r>
          </a:p>
        </p:txBody>
      </p:sp>
      <p:sp>
        <p:nvSpPr>
          <p:cNvPr id="4" name="TextBox 3"/>
          <p:cNvSpPr txBox="1"/>
          <p:nvPr/>
        </p:nvSpPr>
        <p:spPr>
          <a:xfrm>
            <a:off x="4137798" y="1726163"/>
            <a:ext cx="2249334" cy="1092607"/>
          </a:xfrm>
          <a:prstGeom prst="rect">
            <a:avLst/>
          </a:prstGeom>
          <a:solidFill>
            <a:schemeClr val="bg1"/>
          </a:solidFill>
        </p:spPr>
        <p:txBody>
          <a:bodyPr wrap="none" rtlCol="0">
            <a:spAutoFit/>
          </a:bodyPr>
          <a:lstStyle/>
          <a:p>
            <a:pPr algn="ctr"/>
            <a:r>
              <a:rPr lang="en-AU" sz="6500" b="1" dirty="0">
                <a:solidFill>
                  <a:srgbClr val="FF0000"/>
                </a:solidFill>
                <a:latin typeface="Roboto Condensed" panose="02000000000000000000" pitchFamily="2" charset="0"/>
                <a:ea typeface="Roboto Condensed" panose="02000000000000000000" pitchFamily="2" charset="0"/>
              </a:rPr>
              <a:t>Thank</a:t>
            </a:r>
          </a:p>
        </p:txBody>
      </p:sp>
      <p:sp>
        <p:nvSpPr>
          <p:cNvPr id="8" name="TextBox 7"/>
          <p:cNvSpPr txBox="1"/>
          <p:nvPr/>
        </p:nvSpPr>
        <p:spPr>
          <a:xfrm>
            <a:off x="6300721" y="2087453"/>
            <a:ext cx="1462260" cy="1092607"/>
          </a:xfrm>
          <a:prstGeom prst="rect">
            <a:avLst/>
          </a:prstGeom>
          <a:solidFill>
            <a:schemeClr val="bg1"/>
          </a:solidFill>
        </p:spPr>
        <p:txBody>
          <a:bodyPr wrap="none" rtlCol="0">
            <a:spAutoFit/>
          </a:bodyPr>
          <a:lstStyle/>
          <a:p>
            <a:pPr algn="ctr"/>
            <a:r>
              <a:rPr lang="en-AU" sz="6500" b="1" dirty="0">
                <a:solidFill>
                  <a:srgbClr val="FF0000"/>
                </a:solidFill>
                <a:latin typeface="Roboto Condensed" panose="02000000000000000000" pitchFamily="2" charset="0"/>
                <a:ea typeface="Roboto Condensed" panose="02000000000000000000" pitchFamily="2" charset="0"/>
              </a:rPr>
              <a:t>You</a:t>
            </a:r>
          </a:p>
        </p:txBody>
      </p:sp>
    </p:spTree>
    <p:extLst>
      <p:ext uri="{BB962C8B-B14F-4D97-AF65-F5344CB8AC3E}">
        <p14:creationId xmlns:p14="http://schemas.microsoft.com/office/powerpoint/2010/main" val="314012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quality of life?">
            <a:hlinkClick r:id="" action="ppaction://media"/>
            <a:extLst>
              <a:ext uri="{FF2B5EF4-FFF2-40B4-BE49-F238E27FC236}">
                <a16:creationId xmlns:a16="http://schemas.microsoft.com/office/drawing/2014/main" id="{AB32DE94-5052-4B24-B0AD-0D5CF3227906}"/>
              </a:ext>
            </a:extLst>
          </p:cNvPr>
          <p:cNvPicPr>
            <a:picLocks noRot="1" noChangeAspect="1"/>
          </p:cNvPicPr>
          <p:nvPr>
            <a:videoFile r:link="rId1"/>
          </p:nvPr>
        </p:nvPicPr>
        <p:blipFill>
          <a:blip r:embed="rId3"/>
          <a:stretch>
            <a:fillRect/>
          </a:stretch>
        </p:blipFill>
        <p:spPr>
          <a:xfrm>
            <a:off x="0" y="-30480"/>
            <a:ext cx="12192000" cy="6888480"/>
          </a:xfrm>
          <a:prstGeom prst="rect">
            <a:avLst/>
          </a:prstGeom>
        </p:spPr>
      </p:pic>
    </p:spTree>
    <p:extLst>
      <p:ext uri="{BB962C8B-B14F-4D97-AF65-F5344CB8AC3E}">
        <p14:creationId xmlns:p14="http://schemas.microsoft.com/office/powerpoint/2010/main" val="405268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2EE6-D8D0-4C1A-9759-1BAFFC53E3AF}"/>
              </a:ext>
            </a:extLst>
          </p:cNvPr>
          <p:cNvSpPr>
            <a:spLocks noGrp="1"/>
          </p:cNvSpPr>
          <p:nvPr>
            <p:ph type="title"/>
          </p:nvPr>
        </p:nvSpPr>
        <p:spPr/>
        <p:txBody>
          <a:bodyPr/>
          <a:lstStyle/>
          <a:p>
            <a:r>
              <a:rPr lang="en-AU" sz="3600" dirty="0">
                <a:latin typeface="+mn-lt"/>
              </a:rPr>
              <a:t>Applying a Quality of Life Framework</a:t>
            </a:r>
          </a:p>
        </p:txBody>
      </p:sp>
      <p:sp>
        <p:nvSpPr>
          <p:cNvPr id="3" name="Text Placeholder 2">
            <a:extLst>
              <a:ext uri="{FF2B5EF4-FFF2-40B4-BE49-F238E27FC236}">
                <a16:creationId xmlns:a16="http://schemas.microsoft.com/office/drawing/2014/main" id="{BBCEE369-3D8D-4491-9580-6EEBBCC35013}"/>
              </a:ext>
            </a:extLst>
          </p:cNvPr>
          <p:cNvSpPr>
            <a:spLocks noGrp="1"/>
          </p:cNvSpPr>
          <p:nvPr>
            <p:ph type="body" idx="1"/>
          </p:nvPr>
        </p:nvSpPr>
        <p:spPr/>
        <p:txBody>
          <a:bodyPr/>
          <a:lstStyle/>
          <a:p>
            <a:pPr marL="0" indent="0" algn="l">
              <a:buNone/>
            </a:pPr>
            <a:r>
              <a:rPr lang="en-AU" sz="2000" dirty="0">
                <a:solidFill>
                  <a:schemeClr val="tx1"/>
                </a:solidFill>
                <a:latin typeface="+mn-lt"/>
              </a:rPr>
              <a:t>H</a:t>
            </a:r>
            <a:r>
              <a:rPr lang="en-AU" sz="2000" b="0" i="0" dirty="0">
                <a:solidFill>
                  <a:schemeClr val="tx1"/>
                </a:solidFill>
                <a:effectLst/>
                <a:latin typeface="+mn-lt"/>
              </a:rPr>
              <a:t>elps you to focus on each individual and what is important to them </a:t>
            </a:r>
          </a:p>
          <a:p>
            <a:pPr marL="0" indent="0" algn="l">
              <a:buNone/>
            </a:pPr>
            <a:r>
              <a:rPr lang="en-AU" sz="2000" b="1" i="0" dirty="0">
                <a:solidFill>
                  <a:schemeClr val="accent1"/>
                </a:solidFill>
                <a:effectLst/>
                <a:latin typeface="+mn-lt"/>
              </a:rPr>
              <a:t>		How good is their quality of life?</a:t>
            </a:r>
            <a:br>
              <a:rPr lang="en-AU" sz="2000" b="1" i="0" dirty="0">
                <a:solidFill>
                  <a:schemeClr val="accent1"/>
                </a:solidFill>
                <a:effectLst/>
                <a:latin typeface="+mn-lt"/>
              </a:rPr>
            </a:br>
            <a:br>
              <a:rPr lang="en-AU" sz="2000" b="1" i="0" dirty="0">
                <a:solidFill>
                  <a:schemeClr val="accent1"/>
                </a:solidFill>
                <a:effectLst/>
                <a:latin typeface="+mn-lt"/>
              </a:rPr>
            </a:br>
            <a:r>
              <a:rPr lang="en-AU" sz="2000" i="0" dirty="0">
                <a:solidFill>
                  <a:schemeClr val="tx1"/>
                </a:solidFill>
                <a:effectLst/>
                <a:latin typeface="+mn-lt"/>
              </a:rPr>
              <a:t>H</a:t>
            </a:r>
            <a:r>
              <a:rPr lang="en-AU" sz="2000" b="0" i="0" dirty="0">
                <a:solidFill>
                  <a:schemeClr val="tx1"/>
                </a:solidFill>
                <a:effectLst/>
                <a:latin typeface="+mn-lt"/>
              </a:rPr>
              <a:t>elps you to identify how support can be delivered so that each individual experiences good quality of life</a:t>
            </a:r>
          </a:p>
          <a:p>
            <a:pPr marL="230188" lvl="1" indent="0">
              <a:buNone/>
            </a:pPr>
            <a:r>
              <a:rPr lang="en-AU" sz="2000" b="1" i="0" dirty="0">
                <a:solidFill>
                  <a:srgbClr val="2A2A2A"/>
                </a:solidFill>
                <a:effectLst/>
                <a:latin typeface="+mn-lt"/>
              </a:rPr>
              <a:t>		</a:t>
            </a:r>
            <a:r>
              <a:rPr lang="en-AU" sz="2000" b="1" i="0" dirty="0">
                <a:solidFill>
                  <a:schemeClr val="accent1"/>
                </a:solidFill>
                <a:effectLst/>
                <a:latin typeface="+mn-lt"/>
              </a:rPr>
              <a:t>​ How well is the service supporting their quality of life? </a:t>
            </a:r>
            <a:endParaRPr lang="en-AU" sz="2000" b="1" i="0" dirty="0">
              <a:solidFill>
                <a:schemeClr val="tx1"/>
              </a:solidFill>
              <a:effectLst/>
              <a:latin typeface="+mn-lt"/>
            </a:endParaRPr>
          </a:p>
          <a:p>
            <a:pPr marL="230188" lvl="1" indent="-230188" defTabSz="179388">
              <a:buNone/>
            </a:pPr>
            <a:r>
              <a:rPr lang="en-AU" sz="2000" b="0" i="0" dirty="0">
                <a:solidFill>
                  <a:schemeClr val="tx1"/>
                </a:solidFill>
                <a:effectLst/>
                <a:latin typeface="+mn-lt"/>
              </a:rPr>
              <a:t>Keep in mind when thinking about quality of life:</a:t>
            </a:r>
          </a:p>
          <a:p>
            <a:pPr lvl="1">
              <a:buFont typeface="Arial" panose="020B0604020202020204" pitchFamily="34" charset="0"/>
              <a:buChar char="•"/>
            </a:pPr>
            <a:r>
              <a:rPr lang="en-AU" sz="2000" b="0" i="0" dirty="0">
                <a:solidFill>
                  <a:schemeClr val="tx1"/>
                </a:solidFill>
                <a:effectLst/>
                <a:latin typeface="+mn-lt"/>
              </a:rPr>
              <a:t>All 8 domains apply to everyone</a:t>
            </a:r>
          </a:p>
          <a:p>
            <a:pPr lvl="1">
              <a:buFont typeface="Arial" panose="020B0604020202020204" pitchFamily="34" charset="0"/>
              <a:buChar char="•"/>
            </a:pPr>
            <a:r>
              <a:rPr lang="en-AU" sz="2000" b="0" i="0" dirty="0">
                <a:solidFill>
                  <a:schemeClr val="tx1"/>
                </a:solidFill>
                <a:effectLst/>
                <a:latin typeface="+mn-lt"/>
              </a:rPr>
              <a:t>What a good quality of life looks like is different for each individual</a:t>
            </a:r>
          </a:p>
          <a:p>
            <a:pPr lvl="1">
              <a:buFont typeface="Arial" panose="020B0604020202020204" pitchFamily="34" charset="0"/>
              <a:buChar char="•"/>
            </a:pPr>
            <a:r>
              <a:rPr lang="en-AU" sz="2000" b="0" i="0" dirty="0">
                <a:solidFill>
                  <a:schemeClr val="tx1"/>
                </a:solidFill>
                <a:effectLst/>
                <a:latin typeface="+mn-lt"/>
              </a:rPr>
              <a:t>You need to know a person well to really understand what a good quality of life looks like for them</a:t>
            </a:r>
          </a:p>
          <a:p>
            <a:pPr marL="0" indent="0">
              <a:buNone/>
            </a:pPr>
            <a:endParaRPr lang="en-AU" dirty="0"/>
          </a:p>
        </p:txBody>
      </p:sp>
    </p:spTree>
    <p:extLst>
      <p:ext uri="{BB962C8B-B14F-4D97-AF65-F5344CB8AC3E}">
        <p14:creationId xmlns:p14="http://schemas.microsoft.com/office/powerpoint/2010/main" val="105982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E093-0C8C-4A5C-A63A-76A228CAE7F7}"/>
              </a:ext>
            </a:extLst>
          </p:cNvPr>
          <p:cNvSpPr>
            <a:spLocks noGrp="1"/>
          </p:cNvSpPr>
          <p:nvPr>
            <p:ph type="title"/>
          </p:nvPr>
        </p:nvSpPr>
        <p:spPr/>
        <p:txBody>
          <a:bodyPr/>
          <a:lstStyle/>
          <a:p>
            <a:r>
              <a:rPr lang="en-AU" sz="3600" dirty="0">
                <a:latin typeface="+mn-lt"/>
              </a:rPr>
              <a:t>Service Type and </a:t>
            </a:r>
            <a:r>
              <a:rPr lang="en-AU" sz="3600">
                <a:latin typeface="+mn-lt"/>
              </a:rPr>
              <a:t>Quality of </a:t>
            </a:r>
            <a:r>
              <a:rPr lang="en-AU" sz="3600" dirty="0">
                <a:latin typeface="+mn-lt"/>
              </a:rPr>
              <a:t>Life</a:t>
            </a:r>
          </a:p>
        </p:txBody>
      </p:sp>
      <p:sp>
        <p:nvSpPr>
          <p:cNvPr id="3" name="Text Placeholder 2">
            <a:extLst>
              <a:ext uri="{FF2B5EF4-FFF2-40B4-BE49-F238E27FC236}">
                <a16:creationId xmlns:a16="http://schemas.microsoft.com/office/drawing/2014/main" id="{527F51A1-03C5-4DAC-B346-1FBD5EA1390A}"/>
              </a:ext>
            </a:extLst>
          </p:cNvPr>
          <p:cNvSpPr>
            <a:spLocks noGrp="1"/>
          </p:cNvSpPr>
          <p:nvPr>
            <p:ph type="body" idx="1"/>
          </p:nvPr>
        </p:nvSpPr>
        <p:spPr/>
        <p:txBody>
          <a:bodyPr/>
          <a:lstStyle/>
          <a:p>
            <a:pPr marL="0" indent="0">
              <a:buNone/>
            </a:pPr>
            <a:r>
              <a:rPr lang="en-AU" sz="2200" b="0" i="0" dirty="0">
                <a:solidFill>
                  <a:srgbClr val="2A2A2A"/>
                </a:solidFill>
                <a:effectLst/>
                <a:latin typeface="+mn-lt"/>
              </a:rPr>
              <a:t>Some services focus on particular quality of life domains whereas others focus broadly across all domains: </a:t>
            </a:r>
          </a:p>
          <a:p>
            <a:pPr lvl="1">
              <a:buFont typeface="Arial" panose="020B0604020202020204" pitchFamily="34" charset="0"/>
              <a:buChar char="•"/>
            </a:pPr>
            <a:r>
              <a:rPr lang="en-AU" sz="2200" dirty="0">
                <a:solidFill>
                  <a:srgbClr val="2A2A2A"/>
                </a:solidFill>
                <a:latin typeface="+mn-lt"/>
              </a:rPr>
              <a:t>A</a:t>
            </a:r>
            <a:r>
              <a:rPr lang="en-AU" sz="2200" b="0" i="0" dirty="0">
                <a:solidFill>
                  <a:srgbClr val="2A2A2A"/>
                </a:solidFill>
                <a:effectLst/>
                <a:latin typeface="+mn-lt"/>
              </a:rPr>
              <a:t> community access service may have greater influence on social inclusion, interpersonal relations, and domains specific to the aims of each individual. </a:t>
            </a:r>
          </a:p>
          <a:p>
            <a:pPr lvl="1">
              <a:buFont typeface="Arial" panose="020B0604020202020204" pitchFamily="34" charset="0"/>
              <a:buChar char="•"/>
            </a:pPr>
            <a:r>
              <a:rPr lang="en-AU" sz="2200" b="0" i="0" dirty="0">
                <a:solidFill>
                  <a:srgbClr val="2A2A2A"/>
                </a:solidFill>
                <a:effectLst/>
                <a:latin typeface="+mn-lt"/>
              </a:rPr>
              <a:t>An employment service may have greater influence on the domains of personal development, material well-being and social inclusion. </a:t>
            </a:r>
          </a:p>
          <a:p>
            <a:pPr lvl="1">
              <a:buFont typeface="Arial" panose="020B0604020202020204" pitchFamily="34" charset="0"/>
              <a:buChar char="•"/>
            </a:pPr>
            <a:r>
              <a:rPr lang="en-AU" sz="2200" b="0" i="0" dirty="0">
                <a:solidFill>
                  <a:srgbClr val="2A2A2A"/>
                </a:solidFill>
                <a:effectLst/>
                <a:latin typeface="+mn-lt"/>
              </a:rPr>
              <a:t>Group homes are likely to focus on and influence each of the domains.</a:t>
            </a:r>
            <a:endParaRPr lang="en-AU" sz="2200" dirty="0">
              <a:latin typeface="+mn-lt"/>
            </a:endParaRPr>
          </a:p>
        </p:txBody>
      </p:sp>
    </p:spTree>
    <p:extLst>
      <p:ext uri="{BB962C8B-B14F-4D97-AF65-F5344CB8AC3E}">
        <p14:creationId xmlns:p14="http://schemas.microsoft.com/office/powerpoint/2010/main" val="88268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ichael quality of life">
            <a:hlinkClick r:id="" action="ppaction://media"/>
            <a:extLst>
              <a:ext uri="{FF2B5EF4-FFF2-40B4-BE49-F238E27FC236}">
                <a16:creationId xmlns:a16="http://schemas.microsoft.com/office/drawing/2014/main" id="{DF47DA8D-E2C9-4C52-B264-E8A1EF3C26FF}"/>
              </a:ext>
            </a:extLst>
          </p:cNvPr>
          <p:cNvPicPr>
            <a:picLocks noRot="1" noChangeAspect="1"/>
          </p:cNvPicPr>
          <p:nvPr>
            <a:videoFile r:link="rId1"/>
          </p:nvPr>
        </p:nvPicPr>
        <p:blipFill>
          <a:blip r:embed="rId3"/>
          <a:stretch>
            <a:fillRect/>
          </a:stretch>
        </p:blipFill>
        <p:spPr>
          <a:xfrm>
            <a:off x="0" y="-30481"/>
            <a:ext cx="12192000" cy="6888481"/>
          </a:xfrm>
          <a:prstGeom prst="rect">
            <a:avLst/>
          </a:prstGeom>
        </p:spPr>
      </p:pic>
    </p:spTree>
    <p:extLst>
      <p:ext uri="{BB962C8B-B14F-4D97-AF65-F5344CB8AC3E}">
        <p14:creationId xmlns:p14="http://schemas.microsoft.com/office/powerpoint/2010/main" val="23412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E1C1-AEE1-4C41-9048-49F972D589C2}"/>
              </a:ext>
            </a:extLst>
          </p:cNvPr>
          <p:cNvSpPr>
            <a:spLocks noGrp="1"/>
          </p:cNvSpPr>
          <p:nvPr>
            <p:ph type="title"/>
          </p:nvPr>
        </p:nvSpPr>
        <p:spPr/>
        <p:txBody>
          <a:bodyPr/>
          <a:lstStyle/>
          <a:p>
            <a:r>
              <a:rPr lang="en-AU" sz="3600" dirty="0">
                <a:latin typeface="+mn-lt"/>
              </a:rPr>
              <a:t>Activity </a:t>
            </a:r>
          </a:p>
        </p:txBody>
      </p:sp>
      <p:sp>
        <p:nvSpPr>
          <p:cNvPr id="3" name="Text Placeholder 2">
            <a:extLst>
              <a:ext uri="{FF2B5EF4-FFF2-40B4-BE49-F238E27FC236}">
                <a16:creationId xmlns:a16="http://schemas.microsoft.com/office/drawing/2014/main" id="{3DF42EC7-2F61-495B-9B26-A6EDC718E9D4}"/>
              </a:ext>
            </a:extLst>
          </p:cNvPr>
          <p:cNvSpPr>
            <a:spLocks noGrp="1"/>
          </p:cNvSpPr>
          <p:nvPr>
            <p:ph type="body" idx="1"/>
          </p:nvPr>
        </p:nvSpPr>
        <p:spPr/>
        <p:txBody>
          <a:bodyPr/>
          <a:lstStyle/>
          <a:p>
            <a:pPr algn="l">
              <a:buFont typeface="+mj-lt"/>
              <a:buAutoNum type="arabicPeriod"/>
            </a:pPr>
            <a:r>
              <a:rPr lang="en-AU" sz="2400" b="0" i="0" dirty="0">
                <a:solidFill>
                  <a:srgbClr val="2A2A2A"/>
                </a:solidFill>
                <a:effectLst/>
                <a:latin typeface="+mn-lt"/>
              </a:rPr>
              <a:t> What was identified as important to Michael’s quality of life?</a:t>
            </a:r>
          </a:p>
          <a:p>
            <a:pPr marL="269875" indent="-269875" algn="l">
              <a:buFont typeface="+mj-lt"/>
              <a:buAutoNum type="arabicPeriod"/>
            </a:pPr>
            <a:r>
              <a:rPr lang="en-AU" sz="2400" b="0" i="0" dirty="0">
                <a:solidFill>
                  <a:srgbClr val="2A2A2A"/>
                </a:solidFill>
                <a:effectLst/>
                <a:latin typeface="+mn-lt"/>
              </a:rPr>
              <a:t> Use the 8 domains of quality of life and their indicators in your workbook and think about a person you support: </a:t>
            </a:r>
            <a:r>
              <a:rPr lang="en-AU" sz="2400" b="0" i="1" dirty="0">
                <a:solidFill>
                  <a:srgbClr val="2A2A2A"/>
                </a:solidFill>
                <a:effectLst/>
                <a:latin typeface="+mn-lt"/>
              </a:rPr>
              <a:t>What would the person identify as important to their quality of life?</a:t>
            </a:r>
          </a:p>
          <a:p>
            <a:pPr algn="l">
              <a:buFont typeface="+mj-lt"/>
              <a:buAutoNum type="arabicPeriod"/>
            </a:pPr>
            <a:r>
              <a:rPr lang="en-AU" sz="2400" b="0" i="0" dirty="0">
                <a:solidFill>
                  <a:srgbClr val="2A2A2A"/>
                </a:solidFill>
                <a:effectLst/>
                <a:latin typeface="+mn-lt"/>
              </a:rPr>
              <a:t> Think about the service and supports this person receives: </a:t>
            </a:r>
            <a:r>
              <a:rPr lang="en-AU" sz="2400" b="0" i="1" dirty="0">
                <a:solidFill>
                  <a:srgbClr val="2A2A2A"/>
                </a:solidFill>
                <a:effectLst/>
                <a:latin typeface="+mn-lt"/>
              </a:rPr>
              <a:t>In what ways do they contribute to the person’s quality of life?</a:t>
            </a:r>
          </a:p>
          <a:p>
            <a:pPr algn="l">
              <a:buFont typeface="+mj-lt"/>
              <a:buAutoNum type="arabicPeriod"/>
            </a:pPr>
            <a:r>
              <a:rPr lang="en-AU" sz="2400" b="0" i="0" dirty="0">
                <a:solidFill>
                  <a:srgbClr val="2A2A2A"/>
                </a:solidFill>
                <a:effectLst/>
                <a:latin typeface="+mn-lt"/>
              </a:rPr>
              <a:t> In what ways could the service and support be improved so the person experiences better quality of life?</a:t>
            </a:r>
          </a:p>
          <a:p>
            <a:endParaRPr lang="en-AU" dirty="0"/>
          </a:p>
        </p:txBody>
      </p:sp>
    </p:spTree>
    <p:extLst>
      <p:ext uri="{BB962C8B-B14F-4D97-AF65-F5344CB8AC3E}">
        <p14:creationId xmlns:p14="http://schemas.microsoft.com/office/powerpoint/2010/main" val="377034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F2A7-8793-460E-B969-F204D5A1A3A7}"/>
              </a:ext>
            </a:extLst>
          </p:cNvPr>
          <p:cNvSpPr>
            <a:spLocks noGrp="1"/>
          </p:cNvSpPr>
          <p:nvPr>
            <p:ph type="title"/>
          </p:nvPr>
        </p:nvSpPr>
        <p:spPr/>
        <p:txBody>
          <a:bodyPr/>
          <a:lstStyle/>
          <a:p>
            <a:r>
              <a:rPr lang="en-AU" sz="3600" dirty="0">
                <a:latin typeface="+mn-lt"/>
              </a:rPr>
              <a:t>Focusing Staff Attention on Quality of Life​</a:t>
            </a:r>
          </a:p>
        </p:txBody>
      </p:sp>
      <p:sp>
        <p:nvSpPr>
          <p:cNvPr id="3" name="Text Placeholder 2">
            <a:extLst>
              <a:ext uri="{FF2B5EF4-FFF2-40B4-BE49-F238E27FC236}">
                <a16:creationId xmlns:a16="http://schemas.microsoft.com/office/drawing/2014/main" id="{B3CEA21C-C030-41B1-8219-6E918A1A9725}"/>
              </a:ext>
            </a:extLst>
          </p:cNvPr>
          <p:cNvSpPr>
            <a:spLocks noGrp="1"/>
          </p:cNvSpPr>
          <p:nvPr>
            <p:ph type="body" idx="1"/>
          </p:nvPr>
        </p:nvSpPr>
        <p:spPr/>
        <p:txBody>
          <a:bodyPr/>
          <a:lstStyle/>
          <a:p>
            <a:r>
              <a:rPr lang="en-AU" sz="2000" dirty="0">
                <a:solidFill>
                  <a:schemeClr val="tx1"/>
                </a:solidFill>
                <a:latin typeface="+mn-lt"/>
              </a:rPr>
              <a:t>Staff support is a key influence on the quality of life of people with intellectual disabilities.</a:t>
            </a:r>
          </a:p>
          <a:p>
            <a:r>
              <a:rPr lang="en-AU" sz="2000" dirty="0">
                <a:solidFill>
                  <a:schemeClr val="accent1">
                    <a:lumMod val="75000"/>
                  </a:schemeClr>
                </a:solidFill>
                <a:latin typeface="+mn-lt"/>
              </a:rPr>
              <a:t>Frontline Practice Leaders must help staff to understand that the support they provide makes a real difference to a person’s quality of life. </a:t>
            </a:r>
          </a:p>
          <a:p>
            <a:pPr marL="0" indent="0">
              <a:buNone/>
            </a:pPr>
            <a:r>
              <a:rPr lang="en-AU" sz="2000" dirty="0">
                <a:solidFill>
                  <a:schemeClr val="tx1"/>
                </a:solidFill>
                <a:latin typeface="+mn-lt"/>
              </a:rPr>
              <a:t>How can Frontline Practice Leaders do this?</a:t>
            </a:r>
          </a:p>
          <a:p>
            <a:pPr lvl="1">
              <a:buFont typeface="Arial" panose="020B0604020202020204" pitchFamily="34" charset="0"/>
              <a:buChar char="•"/>
            </a:pPr>
            <a:r>
              <a:rPr lang="en-AU" sz="2000" b="0" i="0" dirty="0">
                <a:solidFill>
                  <a:schemeClr val="tx1"/>
                </a:solidFill>
                <a:effectLst/>
                <a:latin typeface="+mn-lt"/>
              </a:rPr>
              <a:t>You may need to explain to staff what quality of life is, and that the purpose of the service and their role is to enhance the quality of life of each person they support. </a:t>
            </a:r>
          </a:p>
          <a:p>
            <a:pPr lvl="1">
              <a:buFont typeface="Arial" panose="020B0604020202020204" pitchFamily="34" charset="0"/>
              <a:buChar char="•"/>
            </a:pPr>
            <a:r>
              <a:rPr lang="en-AU" sz="2000" dirty="0">
                <a:solidFill>
                  <a:schemeClr val="tx1"/>
                </a:solidFill>
                <a:latin typeface="+mn-lt"/>
              </a:rPr>
              <a:t>You may need to </a:t>
            </a:r>
            <a:r>
              <a:rPr lang="en-AU" sz="2000" b="0" i="0" dirty="0">
                <a:solidFill>
                  <a:schemeClr val="tx1"/>
                </a:solidFill>
                <a:effectLst/>
                <a:latin typeface="+mn-lt"/>
              </a:rPr>
              <a:t>demonstrate to staff how to support a person to engage in an activity or social interactions</a:t>
            </a:r>
          </a:p>
          <a:p>
            <a:pPr lvl="1">
              <a:buFont typeface="Arial" panose="020B0604020202020204" pitchFamily="34" charset="0"/>
              <a:buChar char="•"/>
            </a:pPr>
            <a:r>
              <a:rPr lang="en-AU" sz="2000" b="0" i="0" dirty="0">
                <a:solidFill>
                  <a:schemeClr val="tx1"/>
                </a:solidFill>
                <a:effectLst/>
                <a:latin typeface="+mn-lt"/>
              </a:rPr>
              <a:t>For some staff, understanding this may be a challenge because they have other ideas about the purpose of the service and their role. Or they may underestimate a person’s potential to be engaged or experience good quality of life.</a:t>
            </a:r>
            <a:endParaRPr lang="en-AU" sz="2000" dirty="0">
              <a:solidFill>
                <a:schemeClr val="tx1"/>
              </a:solidFill>
              <a:latin typeface="+mn-lt"/>
            </a:endParaRPr>
          </a:p>
        </p:txBody>
      </p:sp>
    </p:spTree>
    <p:extLst>
      <p:ext uri="{BB962C8B-B14F-4D97-AF65-F5344CB8AC3E}">
        <p14:creationId xmlns:p14="http://schemas.microsoft.com/office/powerpoint/2010/main" val="1961111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aree’s support">
            <a:hlinkClick r:id="" action="ppaction://media"/>
            <a:extLst>
              <a:ext uri="{FF2B5EF4-FFF2-40B4-BE49-F238E27FC236}">
                <a16:creationId xmlns:a16="http://schemas.microsoft.com/office/drawing/2014/main" id="{9E5C305A-FDDD-4603-B20D-1192D74AF77D}"/>
              </a:ext>
            </a:extLst>
          </p:cNvPr>
          <p:cNvPicPr>
            <a:picLocks noRot="1" noChangeAspect="1"/>
          </p:cNvPicPr>
          <p:nvPr>
            <a:videoFile r:link="rId1"/>
          </p:nvPr>
        </p:nvPicPr>
        <p:blipFill>
          <a:blip r:embed="rId3"/>
          <a:stretch>
            <a:fillRect/>
          </a:stretch>
        </p:blipFill>
        <p:spPr>
          <a:xfrm>
            <a:off x="0" y="-30480"/>
            <a:ext cx="12192000" cy="6888480"/>
          </a:xfrm>
          <a:prstGeom prst="rect">
            <a:avLst/>
          </a:prstGeom>
        </p:spPr>
      </p:pic>
    </p:spTree>
    <p:extLst>
      <p:ext uri="{BB962C8B-B14F-4D97-AF65-F5344CB8AC3E}">
        <p14:creationId xmlns:p14="http://schemas.microsoft.com/office/powerpoint/2010/main" val="264969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DC9-4F9B-42CF-9D15-04CB277352B0}"/>
              </a:ext>
            </a:extLst>
          </p:cNvPr>
          <p:cNvSpPr>
            <a:spLocks noGrp="1"/>
          </p:cNvSpPr>
          <p:nvPr>
            <p:ph type="title"/>
          </p:nvPr>
        </p:nvSpPr>
        <p:spPr/>
        <p:txBody>
          <a:bodyPr/>
          <a:lstStyle/>
          <a:p>
            <a:r>
              <a:rPr lang="en-AU" sz="3600" dirty="0">
                <a:latin typeface="+mn-lt"/>
              </a:rPr>
              <a:t>Activity</a:t>
            </a:r>
          </a:p>
        </p:txBody>
      </p:sp>
      <p:sp>
        <p:nvSpPr>
          <p:cNvPr id="3" name="Text Placeholder 2">
            <a:extLst>
              <a:ext uri="{FF2B5EF4-FFF2-40B4-BE49-F238E27FC236}">
                <a16:creationId xmlns:a16="http://schemas.microsoft.com/office/drawing/2014/main" id="{5E89C7D3-AA72-47B2-AE63-8DE91C00247B}"/>
              </a:ext>
            </a:extLst>
          </p:cNvPr>
          <p:cNvSpPr>
            <a:spLocks noGrp="1"/>
          </p:cNvSpPr>
          <p:nvPr>
            <p:ph type="body" idx="1"/>
          </p:nvPr>
        </p:nvSpPr>
        <p:spPr/>
        <p:txBody>
          <a:bodyPr/>
          <a:lstStyle/>
          <a:p>
            <a:pPr algn="l">
              <a:buFont typeface="+mj-lt"/>
              <a:buAutoNum type="arabicPeriod"/>
            </a:pPr>
            <a:r>
              <a:rPr lang="en-AU" sz="2400" b="0" i="0" dirty="0">
                <a:solidFill>
                  <a:srgbClr val="2A2A2A"/>
                </a:solidFill>
                <a:effectLst/>
                <a:latin typeface="+mn-lt"/>
              </a:rPr>
              <a:t> How did the support worker (Sophie) see the purpose of her role?</a:t>
            </a:r>
          </a:p>
          <a:p>
            <a:pPr algn="l">
              <a:buFont typeface="+mj-lt"/>
              <a:buAutoNum type="arabicPeriod"/>
            </a:pPr>
            <a:r>
              <a:rPr lang="en-AU" sz="2400" b="0" i="0" dirty="0">
                <a:solidFill>
                  <a:srgbClr val="2A2A2A"/>
                </a:solidFill>
                <a:effectLst/>
                <a:latin typeface="+mn-lt"/>
              </a:rPr>
              <a:t> How did the Practice Leader help the support worker to think about Maree’s quality of life?</a:t>
            </a:r>
          </a:p>
          <a:p>
            <a:endParaRPr lang="en-AU" dirty="0"/>
          </a:p>
        </p:txBody>
      </p:sp>
    </p:spTree>
    <p:extLst>
      <p:ext uri="{BB962C8B-B14F-4D97-AF65-F5344CB8AC3E}">
        <p14:creationId xmlns:p14="http://schemas.microsoft.com/office/powerpoint/2010/main" val="345565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EC4D-AB06-4005-BF63-FCA4A185628C}"/>
              </a:ext>
            </a:extLst>
          </p:cNvPr>
          <p:cNvSpPr>
            <a:spLocks noGrp="1"/>
          </p:cNvSpPr>
          <p:nvPr>
            <p:ph type="title"/>
          </p:nvPr>
        </p:nvSpPr>
        <p:spPr/>
        <p:txBody>
          <a:bodyPr/>
          <a:lstStyle/>
          <a:p>
            <a:r>
              <a:rPr lang="en-AU" sz="3600" dirty="0">
                <a:latin typeface="+mn-lt"/>
              </a:rPr>
              <a:t>Focusing Staff Attention on Quality of Life​</a:t>
            </a:r>
          </a:p>
        </p:txBody>
      </p:sp>
      <p:sp>
        <p:nvSpPr>
          <p:cNvPr id="3" name="Text Placeholder 2">
            <a:extLst>
              <a:ext uri="{FF2B5EF4-FFF2-40B4-BE49-F238E27FC236}">
                <a16:creationId xmlns:a16="http://schemas.microsoft.com/office/drawing/2014/main" id="{411B6463-EE9F-41C9-9C25-D8EEB1D6C38A}"/>
              </a:ext>
            </a:extLst>
          </p:cNvPr>
          <p:cNvSpPr>
            <a:spLocks noGrp="1"/>
          </p:cNvSpPr>
          <p:nvPr>
            <p:ph type="body" idx="1"/>
          </p:nvPr>
        </p:nvSpPr>
        <p:spPr>
          <a:xfrm>
            <a:off x="461580" y="1268760"/>
            <a:ext cx="10944191" cy="4801204"/>
          </a:xfrm>
        </p:spPr>
        <p:txBody>
          <a:bodyPr/>
          <a:lstStyle/>
          <a:p>
            <a:pPr marL="0" indent="0">
              <a:buNone/>
            </a:pPr>
            <a:r>
              <a:rPr lang="en-AU" sz="2000" dirty="0">
                <a:solidFill>
                  <a:schemeClr val="tx1"/>
                </a:solidFill>
                <a:latin typeface="+mn-lt"/>
              </a:rPr>
              <a:t>Activity Question: </a:t>
            </a:r>
            <a:r>
              <a:rPr lang="en-AU" sz="2000" b="1" i="1" dirty="0">
                <a:solidFill>
                  <a:schemeClr val="tx1"/>
                </a:solidFill>
                <a:latin typeface="+mn-lt"/>
              </a:rPr>
              <a:t>How did the support worker (Sophie) see the purpose of her role?</a:t>
            </a:r>
          </a:p>
          <a:p>
            <a:pPr>
              <a:buFont typeface="Arial" panose="020B0604020202020204" pitchFamily="34" charset="0"/>
              <a:buChar char="•"/>
            </a:pPr>
            <a:r>
              <a:rPr lang="en-AU" sz="2000" dirty="0">
                <a:solidFill>
                  <a:schemeClr val="tx1"/>
                </a:solidFill>
                <a:latin typeface="+mn-lt"/>
              </a:rPr>
              <a:t>The support worker thought the purpose of her role was to complete chores and administration tasks, and keep Maree occupied. </a:t>
            </a:r>
          </a:p>
          <a:p>
            <a:pPr marL="0" indent="0">
              <a:buNone/>
            </a:pPr>
            <a:r>
              <a:rPr lang="en-AU" sz="2000" dirty="0">
                <a:solidFill>
                  <a:schemeClr val="tx1"/>
                </a:solidFill>
                <a:latin typeface="+mn-lt"/>
              </a:rPr>
              <a:t>It is not easy having a conversation with staff to shift their thinking and beliefs.</a:t>
            </a:r>
          </a:p>
          <a:p>
            <a:pPr marL="0" indent="0">
              <a:buNone/>
            </a:pPr>
            <a:r>
              <a:rPr lang="en-AU" sz="2000" b="1" i="1" dirty="0">
                <a:solidFill>
                  <a:srgbClr val="2A2A2A"/>
                </a:solidFill>
                <a:effectLst/>
                <a:latin typeface="+mn-lt"/>
              </a:rPr>
              <a:t>How did the Practice Leader help the support worker to think about Maree’s quality of life?</a:t>
            </a:r>
          </a:p>
          <a:p>
            <a:pPr lvl="1">
              <a:buFont typeface="Arial" panose="020B0604020202020204" pitchFamily="34" charset="0"/>
              <a:buChar char="•"/>
            </a:pPr>
            <a:r>
              <a:rPr lang="en-AU" sz="2000" dirty="0">
                <a:solidFill>
                  <a:schemeClr val="tx1"/>
                </a:solidFill>
                <a:latin typeface="+mn-lt"/>
              </a:rPr>
              <a:t>A</a:t>
            </a:r>
            <a:r>
              <a:rPr lang="en-AU" sz="2000" b="0" i="0" dirty="0">
                <a:solidFill>
                  <a:schemeClr val="tx1"/>
                </a:solidFill>
                <a:effectLst/>
                <a:latin typeface="+mn-lt"/>
              </a:rPr>
              <a:t>sked “how meaningful is that for her?”, “What is her quality of life?” and “How can we support her better?” </a:t>
            </a:r>
          </a:p>
          <a:p>
            <a:pPr lvl="1">
              <a:buFont typeface="Arial" panose="020B0604020202020204" pitchFamily="34" charset="0"/>
              <a:buChar char="•"/>
            </a:pPr>
            <a:r>
              <a:rPr lang="en-AU" sz="2000" dirty="0">
                <a:solidFill>
                  <a:schemeClr val="tx1"/>
                </a:solidFill>
                <a:latin typeface="+mn-lt"/>
              </a:rPr>
              <a:t>Helped the support worker to think about what QOL and engagement looks like for Maree</a:t>
            </a:r>
          </a:p>
          <a:p>
            <a:pPr lvl="1">
              <a:buFont typeface="Arial" panose="020B0604020202020204" pitchFamily="34" charset="0"/>
              <a:buChar char="•"/>
            </a:pPr>
            <a:r>
              <a:rPr lang="en-AU" sz="2000" dirty="0">
                <a:solidFill>
                  <a:schemeClr val="tx1"/>
                </a:solidFill>
                <a:latin typeface="+mn-lt"/>
              </a:rPr>
              <a:t>Helped the support worker to recognise opportunities for engagement – applied some of the 4 essentials of Active Support to stimulate thinking</a:t>
            </a:r>
          </a:p>
          <a:p>
            <a:pPr lvl="1">
              <a:buFont typeface="Arial" panose="020B0604020202020204" pitchFamily="34" charset="0"/>
              <a:buChar char="•"/>
            </a:pPr>
            <a:r>
              <a:rPr lang="en-AU" sz="2000" dirty="0">
                <a:solidFill>
                  <a:schemeClr val="tx1"/>
                </a:solidFill>
                <a:latin typeface="+mn-lt"/>
              </a:rPr>
              <a:t>Provided suggestions for other activities</a:t>
            </a:r>
            <a:endParaRPr lang="en-AU" sz="2000" dirty="0">
              <a:solidFill>
                <a:schemeClr val="accent1"/>
              </a:solidFill>
            </a:endParaRPr>
          </a:p>
          <a:p>
            <a:pPr marL="0" indent="0">
              <a:buNone/>
            </a:pPr>
            <a:endParaRPr lang="en-AU" dirty="0"/>
          </a:p>
        </p:txBody>
      </p:sp>
    </p:spTree>
    <p:extLst>
      <p:ext uri="{BB962C8B-B14F-4D97-AF65-F5344CB8AC3E}">
        <p14:creationId xmlns:p14="http://schemas.microsoft.com/office/powerpoint/2010/main" val="413411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93149-4B9F-47A0-8FC3-F08E086A3E96}"/>
              </a:ext>
            </a:extLst>
          </p:cNvPr>
          <p:cNvSpPr>
            <a:spLocks noGrp="1"/>
          </p:cNvSpPr>
          <p:nvPr>
            <p:ph type="title"/>
          </p:nvPr>
        </p:nvSpPr>
        <p:spPr>
          <a:xfrm>
            <a:off x="536817" y="253680"/>
            <a:ext cx="10458843" cy="861018"/>
          </a:xfrm>
        </p:spPr>
        <p:txBody>
          <a:bodyPr/>
          <a:lstStyle/>
          <a:p>
            <a:r>
              <a:rPr lang="en-AU" sz="3600" dirty="0">
                <a:latin typeface="+mn-lt"/>
              </a:rPr>
              <a:t>Plan for Today</a:t>
            </a:r>
          </a:p>
        </p:txBody>
      </p:sp>
      <p:sp>
        <p:nvSpPr>
          <p:cNvPr id="6" name="Text Placeholder 2">
            <a:extLst>
              <a:ext uri="{FF2B5EF4-FFF2-40B4-BE49-F238E27FC236}">
                <a16:creationId xmlns:a16="http://schemas.microsoft.com/office/drawing/2014/main" id="{C424C25D-D1AF-4851-B1AA-6FF23194D6FD}"/>
              </a:ext>
            </a:extLst>
          </p:cNvPr>
          <p:cNvSpPr>
            <a:spLocks noGrp="1"/>
          </p:cNvSpPr>
          <p:nvPr>
            <p:ph type="body" idx="1"/>
          </p:nvPr>
        </p:nvSpPr>
        <p:spPr>
          <a:xfrm>
            <a:off x="623904" y="1193075"/>
            <a:ext cx="10944191" cy="5220936"/>
          </a:xfrm>
        </p:spPr>
        <p:txBody>
          <a:bodyPr/>
          <a:lstStyle/>
          <a:p>
            <a:pPr>
              <a:lnSpc>
                <a:spcPct val="150000"/>
              </a:lnSpc>
              <a:buFont typeface="Arial" panose="020B0604020202020204" pitchFamily="34" charset="0"/>
              <a:buChar char="•"/>
            </a:pPr>
            <a:r>
              <a:rPr lang="en-AU" sz="2200" dirty="0">
                <a:solidFill>
                  <a:schemeClr val="tx1"/>
                </a:solidFill>
                <a:latin typeface="+mn-lt"/>
              </a:rPr>
              <a:t>Learn what is Frontline Practice Leadership and why it is important</a:t>
            </a:r>
          </a:p>
          <a:p>
            <a:pPr>
              <a:lnSpc>
                <a:spcPct val="150000"/>
              </a:lnSpc>
              <a:buFont typeface="Arial" panose="020B0604020202020204" pitchFamily="34" charset="0"/>
              <a:buChar char="•"/>
            </a:pPr>
            <a:r>
              <a:rPr lang="en-AU" sz="2200" dirty="0">
                <a:solidFill>
                  <a:schemeClr val="tx1"/>
                </a:solidFill>
                <a:latin typeface="+mn-lt"/>
              </a:rPr>
              <a:t>Learn what are the 5 tasks of Frontline Practice Leadership</a:t>
            </a:r>
          </a:p>
          <a:p>
            <a:pPr>
              <a:lnSpc>
                <a:spcPct val="150000"/>
              </a:lnSpc>
              <a:buFont typeface="Arial" panose="020B0604020202020204" pitchFamily="34" charset="0"/>
              <a:buChar char="•"/>
            </a:pPr>
            <a:r>
              <a:rPr lang="en-AU" sz="2200" dirty="0">
                <a:solidFill>
                  <a:schemeClr val="tx1"/>
                </a:solidFill>
                <a:latin typeface="+mn-lt"/>
              </a:rPr>
              <a:t>Identify who does Frontline Practice Leadership in your organisation</a:t>
            </a:r>
          </a:p>
          <a:p>
            <a:pPr>
              <a:lnSpc>
                <a:spcPct val="150000"/>
              </a:lnSpc>
              <a:buFont typeface="Arial" panose="020B0604020202020204" pitchFamily="34" charset="0"/>
              <a:buChar char="•"/>
            </a:pPr>
            <a:r>
              <a:rPr lang="en-AU" sz="2200" dirty="0">
                <a:solidFill>
                  <a:schemeClr val="tx1"/>
                </a:solidFill>
                <a:latin typeface="+mn-lt"/>
              </a:rPr>
              <a:t>Learn about quality of life and why it is important</a:t>
            </a:r>
          </a:p>
          <a:p>
            <a:pPr>
              <a:lnSpc>
                <a:spcPct val="150000"/>
              </a:lnSpc>
              <a:buFont typeface="Arial" panose="020B0604020202020204" pitchFamily="34" charset="0"/>
              <a:buChar char="•"/>
            </a:pPr>
            <a:r>
              <a:rPr lang="en-AU" sz="2200" dirty="0">
                <a:solidFill>
                  <a:schemeClr val="tx1"/>
                </a:solidFill>
                <a:latin typeface="+mn-lt"/>
              </a:rPr>
              <a:t>Learn how to effectively allocate and organise staff support</a:t>
            </a:r>
          </a:p>
          <a:p>
            <a:pPr>
              <a:lnSpc>
                <a:spcPct val="150000"/>
              </a:lnSpc>
              <a:buFont typeface="Arial" panose="020B0604020202020204" pitchFamily="34" charset="0"/>
              <a:buChar char="•"/>
            </a:pPr>
            <a:r>
              <a:rPr lang="en-AU" sz="2200" dirty="0">
                <a:solidFill>
                  <a:schemeClr val="tx1"/>
                </a:solidFill>
                <a:latin typeface="+mn-lt"/>
              </a:rPr>
              <a:t>10:00 to 3:30pm</a:t>
            </a:r>
          </a:p>
          <a:p>
            <a:pPr>
              <a:lnSpc>
                <a:spcPct val="150000"/>
              </a:lnSpc>
            </a:pPr>
            <a:endParaRPr lang="en-AU" sz="1800" dirty="0">
              <a:solidFill>
                <a:schemeClr val="tx1"/>
              </a:solidFill>
            </a:endParaRPr>
          </a:p>
          <a:p>
            <a:pPr>
              <a:lnSpc>
                <a:spcPct val="150000"/>
              </a:lnSpc>
            </a:pPr>
            <a:endParaRPr lang="en-AU" sz="1800" dirty="0">
              <a:solidFill>
                <a:schemeClr val="tx1"/>
              </a:solidFill>
            </a:endParaRPr>
          </a:p>
        </p:txBody>
      </p:sp>
    </p:spTree>
    <p:extLst>
      <p:ext uri="{BB962C8B-B14F-4D97-AF65-F5344CB8AC3E}">
        <p14:creationId xmlns:p14="http://schemas.microsoft.com/office/powerpoint/2010/main" val="396369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D073-D526-4D70-BD1F-B4B4C4813761}"/>
              </a:ext>
            </a:extLst>
          </p:cNvPr>
          <p:cNvSpPr>
            <a:spLocks noGrp="1"/>
          </p:cNvSpPr>
          <p:nvPr>
            <p:ph type="title"/>
          </p:nvPr>
        </p:nvSpPr>
        <p:spPr/>
        <p:txBody>
          <a:bodyPr/>
          <a:lstStyle/>
          <a:p>
            <a:r>
              <a:rPr lang="en-AU" sz="3600" dirty="0">
                <a:latin typeface="+mn-lt"/>
              </a:rPr>
              <a:t>Summary: Focusing Staff Attention on Quality of Life </a:t>
            </a:r>
          </a:p>
        </p:txBody>
      </p:sp>
      <p:sp>
        <p:nvSpPr>
          <p:cNvPr id="3" name="Text Placeholder 2">
            <a:extLst>
              <a:ext uri="{FF2B5EF4-FFF2-40B4-BE49-F238E27FC236}">
                <a16:creationId xmlns:a16="http://schemas.microsoft.com/office/drawing/2014/main" id="{7ADCCBB0-0ABA-4325-A2AC-08587C2EFF15}"/>
              </a:ext>
            </a:extLst>
          </p:cNvPr>
          <p:cNvSpPr>
            <a:spLocks noGrp="1"/>
          </p:cNvSpPr>
          <p:nvPr>
            <p:ph type="body" idx="1"/>
          </p:nvPr>
        </p:nvSpPr>
        <p:spPr>
          <a:xfrm>
            <a:off x="624418" y="1680210"/>
            <a:ext cx="10944191" cy="4470749"/>
          </a:xfrm>
        </p:spPr>
        <p:txBody>
          <a:bodyPr/>
          <a:lstStyle/>
          <a:p>
            <a:pPr>
              <a:buFont typeface="Arial" panose="020B0604020202020204" pitchFamily="34" charset="0"/>
              <a:buChar char="•"/>
            </a:pPr>
            <a:r>
              <a:rPr lang="en-AU" sz="2400" dirty="0">
                <a:solidFill>
                  <a:schemeClr val="tx1"/>
                </a:solidFill>
                <a:latin typeface="+mn-lt"/>
              </a:rPr>
              <a:t>A task of Frontline Practice Leadership is to give clear and strong messages to staff about the aspects of their work that are most important and should take priority. </a:t>
            </a:r>
          </a:p>
          <a:p>
            <a:pPr>
              <a:buFont typeface="Arial" panose="020B0604020202020204" pitchFamily="34" charset="0"/>
              <a:buChar char="•"/>
            </a:pPr>
            <a:r>
              <a:rPr lang="en-AU" sz="2400" dirty="0">
                <a:solidFill>
                  <a:schemeClr val="tx1"/>
                </a:solidFill>
                <a:latin typeface="+mn-lt"/>
              </a:rPr>
              <a:t>Enhancing quality of life needs to be the priority. </a:t>
            </a:r>
          </a:p>
          <a:p>
            <a:pPr>
              <a:buFont typeface="Arial" panose="020B0604020202020204" pitchFamily="34" charset="0"/>
              <a:buChar char="•"/>
            </a:pPr>
            <a:r>
              <a:rPr lang="en-AU" sz="2400" dirty="0">
                <a:solidFill>
                  <a:schemeClr val="tx1"/>
                </a:solidFill>
                <a:latin typeface="+mn-lt"/>
              </a:rPr>
              <a:t>The other four tasks of Practice Leadership are used to help staff focus on quality of life.</a:t>
            </a:r>
          </a:p>
        </p:txBody>
      </p:sp>
    </p:spTree>
    <p:extLst>
      <p:ext uri="{BB962C8B-B14F-4D97-AF65-F5344CB8AC3E}">
        <p14:creationId xmlns:p14="http://schemas.microsoft.com/office/powerpoint/2010/main" val="3850566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0BB2-A751-4C78-AB28-579E5433BD98}"/>
              </a:ext>
            </a:extLst>
          </p:cNvPr>
          <p:cNvSpPr>
            <a:spLocks noGrp="1"/>
          </p:cNvSpPr>
          <p:nvPr>
            <p:ph type="title"/>
          </p:nvPr>
        </p:nvSpPr>
        <p:spPr/>
        <p:txBody>
          <a:bodyPr/>
          <a:lstStyle/>
          <a:p>
            <a:r>
              <a:rPr lang="en-AU" sz="3600" dirty="0">
                <a:latin typeface="+mn-lt"/>
              </a:rPr>
              <a:t>Allocating and Organising Staff Support</a:t>
            </a:r>
          </a:p>
        </p:txBody>
      </p:sp>
      <p:sp>
        <p:nvSpPr>
          <p:cNvPr id="3" name="Text Placeholder 2">
            <a:extLst>
              <a:ext uri="{FF2B5EF4-FFF2-40B4-BE49-F238E27FC236}">
                <a16:creationId xmlns:a16="http://schemas.microsoft.com/office/drawing/2014/main" id="{10963901-68CB-4665-96C5-1767D66968E4}"/>
              </a:ext>
            </a:extLst>
          </p:cNvPr>
          <p:cNvSpPr>
            <a:spLocks noGrp="1"/>
          </p:cNvSpPr>
          <p:nvPr>
            <p:ph type="body" idx="1"/>
          </p:nvPr>
        </p:nvSpPr>
        <p:spPr/>
        <p:txBody>
          <a:bodyPr/>
          <a:lstStyle/>
          <a:p>
            <a:pPr marL="0" indent="0">
              <a:buNone/>
            </a:pPr>
            <a:r>
              <a:rPr lang="en-AU" sz="2200" dirty="0">
                <a:solidFill>
                  <a:schemeClr val="accent1">
                    <a:lumMod val="75000"/>
                  </a:schemeClr>
                </a:solidFill>
                <a:latin typeface="+mn-lt"/>
              </a:rPr>
              <a:t>Frontline Practice Leaders organise and support staff to work individually and as a team. </a:t>
            </a:r>
          </a:p>
          <a:p>
            <a:pPr marL="0" indent="0" algn="l">
              <a:buNone/>
            </a:pPr>
            <a:r>
              <a:rPr lang="en-AU" sz="2200" b="0" i="0" dirty="0">
                <a:solidFill>
                  <a:schemeClr val="tx1"/>
                </a:solidFill>
                <a:effectLst/>
                <a:latin typeface="+mn-lt"/>
              </a:rPr>
              <a:t>This helps ensure:</a:t>
            </a:r>
          </a:p>
          <a:p>
            <a:pPr>
              <a:buFont typeface="Arial" panose="020B0604020202020204" pitchFamily="34" charset="0"/>
              <a:buChar char="•"/>
            </a:pPr>
            <a:r>
              <a:rPr lang="en-AU" sz="2200" b="0" i="0" dirty="0">
                <a:solidFill>
                  <a:schemeClr val="tx1"/>
                </a:solidFill>
                <a:effectLst/>
                <a:latin typeface="+mn-lt"/>
              </a:rPr>
              <a:t>Staff support is provided when and how each person you support wants and needs it</a:t>
            </a:r>
          </a:p>
          <a:p>
            <a:pPr>
              <a:buFont typeface="Arial" panose="020B0604020202020204" pitchFamily="34" charset="0"/>
              <a:buChar char="•"/>
            </a:pPr>
            <a:r>
              <a:rPr lang="en-AU" sz="2200" b="0" i="0" dirty="0">
                <a:solidFill>
                  <a:schemeClr val="tx1"/>
                </a:solidFill>
                <a:effectLst/>
                <a:latin typeface="+mn-lt"/>
              </a:rPr>
              <a:t>Consistency across staff in the way they work and provide support</a:t>
            </a:r>
          </a:p>
          <a:p>
            <a:pPr>
              <a:buFont typeface="Arial" panose="020B0604020202020204" pitchFamily="34" charset="0"/>
              <a:buChar char="•"/>
            </a:pPr>
            <a:r>
              <a:rPr lang="en-AU" sz="2200" dirty="0">
                <a:solidFill>
                  <a:schemeClr val="tx1"/>
                </a:solidFill>
                <a:latin typeface="+mn-lt"/>
              </a:rPr>
              <a:t>Staff resources are used effectively </a:t>
            </a:r>
            <a:endParaRPr lang="en-AU" sz="2200" b="0" i="0" dirty="0">
              <a:solidFill>
                <a:schemeClr val="tx1"/>
              </a:solidFill>
              <a:effectLst/>
              <a:latin typeface="+mn-lt"/>
            </a:endParaRPr>
          </a:p>
          <a:p>
            <a:endParaRPr lang="en-AU" dirty="0">
              <a:solidFill>
                <a:schemeClr val="tx1"/>
              </a:solidFill>
            </a:endParaRPr>
          </a:p>
        </p:txBody>
      </p:sp>
      <p:pic>
        <p:nvPicPr>
          <p:cNvPr id="5" name="Picture 4" descr="A picture containing text, businesscard&#10;&#10;Description automatically generated">
            <a:extLst>
              <a:ext uri="{FF2B5EF4-FFF2-40B4-BE49-F238E27FC236}">
                <a16:creationId xmlns:a16="http://schemas.microsoft.com/office/drawing/2014/main" id="{0438DCF4-7A3B-4F47-9FA2-D4D27AAD4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873" y="3162250"/>
            <a:ext cx="3365948" cy="3263950"/>
          </a:xfrm>
          <a:prstGeom prst="rect">
            <a:avLst/>
          </a:prstGeom>
        </p:spPr>
      </p:pic>
    </p:spTree>
    <p:extLst>
      <p:ext uri="{BB962C8B-B14F-4D97-AF65-F5344CB8AC3E}">
        <p14:creationId xmlns:p14="http://schemas.microsoft.com/office/powerpoint/2010/main" val="271569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2859-74D1-46A8-BAE6-75828E1B882F}"/>
              </a:ext>
            </a:extLst>
          </p:cNvPr>
          <p:cNvSpPr>
            <a:spLocks noGrp="1"/>
          </p:cNvSpPr>
          <p:nvPr>
            <p:ph type="title"/>
          </p:nvPr>
        </p:nvSpPr>
        <p:spPr/>
        <p:txBody>
          <a:bodyPr/>
          <a:lstStyle/>
          <a:p>
            <a:r>
              <a:rPr lang="en-AU" sz="3600" dirty="0">
                <a:latin typeface="+mn-lt"/>
              </a:rPr>
              <a:t>Key Elements of Allocating and Organising Staff Support</a:t>
            </a:r>
          </a:p>
        </p:txBody>
      </p:sp>
      <p:sp>
        <p:nvSpPr>
          <p:cNvPr id="3" name="Text Placeholder 2">
            <a:extLst>
              <a:ext uri="{FF2B5EF4-FFF2-40B4-BE49-F238E27FC236}">
                <a16:creationId xmlns:a16="http://schemas.microsoft.com/office/drawing/2014/main" id="{5790273B-E3D8-4DB9-9CA2-12C5C5E16E34}"/>
              </a:ext>
            </a:extLst>
          </p:cNvPr>
          <p:cNvSpPr>
            <a:spLocks noGrp="1"/>
          </p:cNvSpPr>
          <p:nvPr>
            <p:ph type="body" idx="1"/>
          </p:nvPr>
        </p:nvSpPr>
        <p:spPr/>
        <p:txBody>
          <a:bodyPr/>
          <a:lstStyle/>
          <a:p>
            <a:pPr marL="0" indent="0">
              <a:buNone/>
            </a:pPr>
            <a:r>
              <a:rPr lang="en-AU" sz="2200" dirty="0">
                <a:solidFill>
                  <a:schemeClr val="tx1"/>
                </a:solidFill>
                <a:latin typeface="+mn-lt"/>
              </a:rPr>
              <a:t>Frontline Practice Leaders ensure:</a:t>
            </a:r>
          </a:p>
          <a:p>
            <a:pPr>
              <a:buFont typeface="Arial" panose="020B0604020202020204" pitchFamily="34" charset="0"/>
              <a:buChar char="•"/>
            </a:pPr>
            <a:r>
              <a:rPr lang="en-AU" sz="2200" b="1" dirty="0">
                <a:solidFill>
                  <a:schemeClr val="tx1"/>
                </a:solidFill>
                <a:latin typeface="+mn-lt"/>
              </a:rPr>
              <a:t>Shift plans are written and used </a:t>
            </a:r>
            <a:r>
              <a:rPr lang="en-AU" sz="2200" dirty="0">
                <a:solidFill>
                  <a:schemeClr val="tx1"/>
                </a:solidFill>
                <a:latin typeface="+mn-lt"/>
              </a:rPr>
              <a:t>– capture information about the regular patterns of activities and behaviour in a service</a:t>
            </a:r>
          </a:p>
          <a:p>
            <a:pPr>
              <a:buFont typeface="Arial" panose="020B0604020202020204" pitchFamily="34" charset="0"/>
              <a:buChar char="•"/>
            </a:pPr>
            <a:r>
              <a:rPr lang="en-AU" sz="2200" b="1" dirty="0">
                <a:solidFill>
                  <a:schemeClr val="tx1"/>
                </a:solidFill>
                <a:latin typeface="+mn-lt"/>
              </a:rPr>
              <a:t>Staff plan before and during shifts </a:t>
            </a:r>
            <a:r>
              <a:rPr lang="en-AU" sz="2200" dirty="0">
                <a:solidFill>
                  <a:schemeClr val="tx1"/>
                </a:solidFill>
                <a:latin typeface="+mn-lt"/>
              </a:rPr>
              <a:t>– staff need to work out the key activities that will happen and who will be responsible for them</a:t>
            </a:r>
          </a:p>
          <a:p>
            <a:pPr>
              <a:buFont typeface="Arial" panose="020B0604020202020204" pitchFamily="34" charset="0"/>
              <a:buChar char="•"/>
            </a:pPr>
            <a:r>
              <a:rPr lang="en-AU" sz="2200" b="1" dirty="0">
                <a:solidFill>
                  <a:schemeClr val="tx1"/>
                </a:solidFill>
                <a:latin typeface="+mn-lt"/>
              </a:rPr>
              <a:t>Staff plan with the people they support </a:t>
            </a:r>
            <a:r>
              <a:rPr lang="en-AU" sz="2200" dirty="0">
                <a:solidFill>
                  <a:schemeClr val="tx1"/>
                </a:solidFill>
                <a:latin typeface="+mn-lt"/>
              </a:rPr>
              <a:t>– find out what they want to do and plan their day with them </a:t>
            </a:r>
          </a:p>
          <a:p>
            <a:endParaRPr lang="en-AU" dirty="0"/>
          </a:p>
        </p:txBody>
      </p:sp>
    </p:spTree>
    <p:extLst>
      <p:ext uri="{BB962C8B-B14F-4D97-AF65-F5344CB8AC3E}">
        <p14:creationId xmlns:p14="http://schemas.microsoft.com/office/powerpoint/2010/main" val="2756162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BEB2-2312-4806-9A94-CA529393F47F}"/>
              </a:ext>
            </a:extLst>
          </p:cNvPr>
          <p:cNvSpPr>
            <a:spLocks noGrp="1"/>
          </p:cNvSpPr>
          <p:nvPr>
            <p:ph type="title"/>
          </p:nvPr>
        </p:nvSpPr>
        <p:spPr/>
        <p:txBody>
          <a:bodyPr/>
          <a:lstStyle/>
          <a:p>
            <a:r>
              <a:rPr lang="en-AU" sz="3600" dirty="0">
                <a:latin typeface="+mn-lt"/>
              </a:rPr>
              <a:t>Shift Plans: Organising What Staff Do Each Shift</a:t>
            </a:r>
          </a:p>
        </p:txBody>
      </p:sp>
      <p:sp>
        <p:nvSpPr>
          <p:cNvPr id="3" name="Text Placeholder 2">
            <a:extLst>
              <a:ext uri="{FF2B5EF4-FFF2-40B4-BE49-F238E27FC236}">
                <a16:creationId xmlns:a16="http://schemas.microsoft.com/office/drawing/2014/main" id="{EFA793A2-82E1-472A-B931-EB4D8ED7B360}"/>
              </a:ext>
            </a:extLst>
          </p:cNvPr>
          <p:cNvSpPr>
            <a:spLocks noGrp="1"/>
          </p:cNvSpPr>
          <p:nvPr>
            <p:ph type="body" idx="1"/>
          </p:nvPr>
        </p:nvSpPr>
        <p:spPr>
          <a:xfrm>
            <a:off x="624418" y="1394460"/>
            <a:ext cx="10944191" cy="4756499"/>
          </a:xfrm>
        </p:spPr>
        <p:txBody>
          <a:bodyPr/>
          <a:lstStyle/>
          <a:p>
            <a:pPr>
              <a:buFont typeface="Arial" panose="020B0604020202020204" pitchFamily="34" charset="0"/>
              <a:buChar char="•"/>
            </a:pPr>
            <a:r>
              <a:rPr lang="en-AU" sz="2000" b="0" i="0" dirty="0">
                <a:solidFill>
                  <a:schemeClr val="tx1"/>
                </a:solidFill>
                <a:effectLst/>
                <a:latin typeface="+mn-lt"/>
              </a:rPr>
              <a:t>Staff need to know what they are expected to do on each shift, how to provide support, and how to work with other staff, if there are any on shift. ​ Shift plans communicate this information to staff.</a:t>
            </a:r>
          </a:p>
          <a:p>
            <a:pPr>
              <a:buFont typeface="Arial" panose="020B0604020202020204" pitchFamily="34" charset="0"/>
              <a:buChar char="•"/>
            </a:pPr>
            <a:r>
              <a:rPr lang="en-AU" sz="2000" b="0" i="0" dirty="0">
                <a:solidFill>
                  <a:schemeClr val="tx1"/>
                </a:solidFill>
                <a:effectLst/>
                <a:latin typeface="+mn-lt"/>
              </a:rPr>
              <a:t>Shift plans capture information about the regular patterns of activities that occur in a service on a daily and weekly basis.</a:t>
            </a:r>
            <a:endParaRPr lang="en-AU" sz="2000" dirty="0">
              <a:solidFill>
                <a:schemeClr val="tx1"/>
              </a:solidFill>
              <a:latin typeface="+mn-lt"/>
            </a:endParaRPr>
          </a:p>
          <a:p>
            <a:pPr marL="0" indent="0" algn="l">
              <a:buNone/>
            </a:pPr>
            <a:r>
              <a:rPr lang="en-AU" sz="2000" b="0" i="0" dirty="0">
                <a:solidFill>
                  <a:schemeClr val="tx1"/>
                </a:solidFill>
                <a:effectLst/>
                <a:latin typeface="+mn-lt"/>
              </a:rPr>
              <a:t>In accommodation services, they should include key information about the regular activities of each person supported:</a:t>
            </a:r>
          </a:p>
          <a:p>
            <a:pPr lvl="2">
              <a:buFont typeface="Arial" panose="020B0604020202020204" pitchFamily="34" charset="0"/>
              <a:buChar char="•"/>
            </a:pPr>
            <a:r>
              <a:rPr lang="en-AU" sz="2000" b="0" i="0" dirty="0">
                <a:solidFill>
                  <a:schemeClr val="tx1"/>
                </a:solidFill>
                <a:effectLst/>
                <a:latin typeface="+mn-lt"/>
              </a:rPr>
              <a:t>personal and self-care activities</a:t>
            </a:r>
          </a:p>
          <a:p>
            <a:pPr lvl="2">
              <a:buFont typeface="Arial" panose="020B0604020202020204" pitchFamily="34" charset="0"/>
              <a:buChar char="•"/>
            </a:pPr>
            <a:r>
              <a:rPr lang="en-AU" sz="2000" b="0" i="0" dirty="0" err="1">
                <a:solidFill>
                  <a:schemeClr val="tx1"/>
                </a:solidFill>
                <a:effectLst/>
                <a:latin typeface="+mn-lt"/>
              </a:rPr>
              <a:t>Ieisure</a:t>
            </a:r>
            <a:r>
              <a:rPr lang="en-AU" sz="2000" b="0" i="0" dirty="0">
                <a:solidFill>
                  <a:schemeClr val="tx1"/>
                </a:solidFill>
                <a:effectLst/>
                <a:latin typeface="+mn-lt"/>
              </a:rPr>
              <a:t>, social and educational activities</a:t>
            </a:r>
          </a:p>
          <a:p>
            <a:pPr lvl="2">
              <a:buFont typeface="Arial" panose="020B0604020202020204" pitchFamily="34" charset="0"/>
              <a:buChar char="•"/>
            </a:pPr>
            <a:r>
              <a:rPr lang="en-AU" sz="2000" b="0" i="0" dirty="0">
                <a:solidFill>
                  <a:schemeClr val="tx1"/>
                </a:solidFill>
                <a:effectLst/>
                <a:latin typeface="+mn-lt"/>
              </a:rPr>
              <a:t>domestic and household activities</a:t>
            </a:r>
          </a:p>
          <a:p>
            <a:pPr lvl="2">
              <a:buFont typeface="Arial" panose="020B0604020202020204" pitchFamily="34" charset="0"/>
              <a:buChar char="•"/>
            </a:pPr>
            <a:r>
              <a:rPr lang="en-AU" sz="2000" b="0" i="0" dirty="0">
                <a:solidFill>
                  <a:schemeClr val="tx1"/>
                </a:solidFill>
                <a:effectLst/>
                <a:latin typeface="+mn-lt"/>
              </a:rPr>
              <a:t>community based activities</a:t>
            </a:r>
          </a:p>
          <a:p>
            <a:pPr lvl="2">
              <a:buFont typeface="Arial" panose="020B0604020202020204" pitchFamily="34" charset="0"/>
              <a:buChar char="•"/>
            </a:pPr>
            <a:r>
              <a:rPr lang="en-AU" sz="2000" b="0" i="0" dirty="0">
                <a:solidFill>
                  <a:schemeClr val="tx1"/>
                </a:solidFill>
                <a:effectLst/>
                <a:latin typeface="+mn-lt"/>
              </a:rPr>
              <a:t>contact with family and friends</a:t>
            </a:r>
          </a:p>
          <a:p>
            <a:pPr lvl="2">
              <a:buFont typeface="Arial" panose="020B0604020202020204" pitchFamily="34" charset="0"/>
              <a:buChar char="•"/>
            </a:pPr>
            <a:r>
              <a:rPr lang="en-AU" sz="2000" b="0" i="0" dirty="0">
                <a:solidFill>
                  <a:schemeClr val="tx1"/>
                </a:solidFill>
                <a:effectLst/>
                <a:latin typeface="+mn-lt"/>
              </a:rPr>
              <a:t>appointments</a:t>
            </a:r>
          </a:p>
          <a:p>
            <a:endParaRPr lang="en-AU" dirty="0"/>
          </a:p>
        </p:txBody>
      </p:sp>
    </p:spTree>
    <p:extLst>
      <p:ext uri="{BB962C8B-B14F-4D97-AF65-F5344CB8AC3E}">
        <p14:creationId xmlns:p14="http://schemas.microsoft.com/office/powerpoint/2010/main" val="3822364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40A5-1496-4C6C-8D27-E2EA4FA248B0}"/>
              </a:ext>
            </a:extLst>
          </p:cNvPr>
          <p:cNvSpPr>
            <a:spLocks noGrp="1"/>
          </p:cNvSpPr>
          <p:nvPr>
            <p:ph type="title"/>
          </p:nvPr>
        </p:nvSpPr>
        <p:spPr/>
        <p:txBody>
          <a:bodyPr/>
          <a:lstStyle/>
          <a:p>
            <a:r>
              <a:rPr lang="en-AU" sz="3600" dirty="0">
                <a:latin typeface="+mn-lt"/>
              </a:rPr>
              <a:t>A Good Shift Plan</a:t>
            </a:r>
          </a:p>
        </p:txBody>
      </p:sp>
      <p:sp>
        <p:nvSpPr>
          <p:cNvPr id="3" name="Text Placeholder 2">
            <a:extLst>
              <a:ext uri="{FF2B5EF4-FFF2-40B4-BE49-F238E27FC236}">
                <a16:creationId xmlns:a16="http://schemas.microsoft.com/office/drawing/2014/main" id="{BF9E9BC5-6B7E-4DF6-A6A7-97354B939222}"/>
              </a:ext>
            </a:extLst>
          </p:cNvPr>
          <p:cNvSpPr>
            <a:spLocks noGrp="1"/>
          </p:cNvSpPr>
          <p:nvPr>
            <p:ph type="body" idx="1"/>
          </p:nvPr>
        </p:nvSpPr>
        <p:spPr>
          <a:xfrm>
            <a:off x="624418" y="1497330"/>
            <a:ext cx="10944191" cy="4653629"/>
          </a:xfrm>
        </p:spPr>
        <p:txBody>
          <a:bodyPr/>
          <a:lstStyle/>
          <a:p>
            <a:pPr algn="l">
              <a:buFont typeface="Arial" panose="020B0604020202020204" pitchFamily="34" charset="0"/>
              <a:buChar char="•"/>
            </a:pPr>
            <a:r>
              <a:rPr lang="en-AU" sz="2000" b="0" i="0" dirty="0">
                <a:solidFill>
                  <a:schemeClr val="tx1"/>
                </a:solidFill>
                <a:effectLst/>
                <a:latin typeface="+mn-lt"/>
              </a:rPr>
              <a:t>Provides information about the sequence of events that is likely to happen</a:t>
            </a:r>
          </a:p>
          <a:p>
            <a:pPr marL="457200" lvl="1" indent="-11113" algn="l">
              <a:buNone/>
            </a:pPr>
            <a:r>
              <a:rPr lang="en-AU" sz="2000" b="0" i="1" dirty="0">
                <a:solidFill>
                  <a:schemeClr val="tx1"/>
                </a:solidFill>
                <a:effectLst/>
                <a:latin typeface="+mn-lt"/>
              </a:rPr>
              <a:t>	For example, a morning shift plan indicates what time each person usually wakes in the morning, what they do once they get up, when they eat breakfast, when they attend to their personal care and so on</a:t>
            </a:r>
            <a:endParaRPr lang="en-AU" sz="2000" b="0" i="0" dirty="0">
              <a:solidFill>
                <a:schemeClr val="tx1"/>
              </a:solidFill>
              <a:effectLst/>
              <a:latin typeface="+mn-lt"/>
            </a:endParaRPr>
          </a:p>
          <a:p>
            <a:pPr algn="l">
              <a:buFont typeface="Arial" panose="020B0604020202020204" pitchFamily="34" charset="0"/>
              <a:buChar char="•"/>
            </a:pPr>
            <a:r>
              <a:rPr lang="en-AU" sz="2000" b="0" i="0" dirty="0">
                <a:solidFill>
                  <a:schemeClr val="tx1"/>
                </a:solidFill>
                <a:effectLst/>
                <a:latin typeface="+mn-lt"/>
              </a:rPr>
              <a:t>Provides information about the support needs of each person and how to support them</a:t>
            </a:r>
          </a:p>
          <a:p>
            <a:pPr algn="l">
              <a:buFont typeface="Arial" panose="020B0604020202020204" pitchFamily="34" charset="0"/>
              <a:buChar char="•"/>
            </a:pPr>
            <a:r>
              <a:rPr lang="en-AU" sz="2000" b="0" i="0" dirty="0">
                <a:solidFill>
                  <a:schemeClr val="tx1"/>
                </a:solidFill>
                <a:effectLst/>
                <a:latin typeface="+mn-lt"/>
              </a:rPr>
              <a:t>Focuses on the people you support first and then staff tasks</a:t>
            </a:r>
          </a:p>
          <a:p>
            <a:pPr marL="457200" lvl="1" indent="-11113" algn="l">
              <a:buNone/>
            </a:pPr>
            <a:r>
              <a:rPr lang="en-AU" sz="2000" b="0" i="1" dirty="0">
                <a:solidFill>
                  <a:schemeClr val="tx1"/>
                </a:solidFill>
                <a:effectLst/>
                <a:latin typeface="+mn-lt"/>
              </a:rPr>
              <a:t>	7 to 7:30am: Jo makes her breakfast. Jo will choose her breakfast – show her some options. Jo makes her breakfast with verbal prompts from staff</a:t>
            </a:r>
            <a:endParaRPr lang="en-AU" sz="2000" b="0" i="0" dirty="0">
              <a:solidFill>
                <a:schemeClr val="tx1"/>
              </a:solidFill>
              <a:effectLst/>
              <a:latin typeface="+mn-lt"/>
            </a:endParaRPr>
          </a:p>
          <a:p>
            <a:pPr algn="l">
              <a:buFont typeface="Arial" panose="020B0604020202020204" pitchFamily="34" charset="0"/>
              <a:buChar char="•"/>
            </a:pPr>
            <a:r>
              <a:rPr lang="en-AU" sz="2000" b="0" i="0" dirty="0">
                <a:solidFill>
                  <a:schemeClr val="tx1"/>
                </a:solidFill>
                <a:effectLst/>
                <a:latin typeface="+mn-lt"/>
              </a:rPr>
              <a:t>Guides staff in how they should organise their time on shift</a:t>
            </a:r>
          </a:p>
          <a:p>
            <a:pPr algn="l">
              <a:buFont typeface="Arial" panose="020B0604020202020204" pitchFamily="34" charset="0"/>
              <a:buChar char="•"/>
            </a:pPr>
            <a:r>
              <a:rPr lang="en-AU" sz="2000" b="0" i="0" dirty="0">
                <a:solidFill>
                  <a:schemeClr val="tx1"/>
                </a:solidFill>
                <a:effectLst/>
                <a:latin typeface="+mn-lt"/>
              </a:rPr>
              <a:t>Provides structure to the work staff do and the support they provide, but also allows for changes to routine based on the preferences of the people you support and what is happening that particular day</a:t>
            </a:r>
          </a:p>
        </p:txBody>
      </p:sp>
    </p:spTree>
    <p:extLst>
      <p:ext uri="{BB962C8B-B14F-4D97-AF65-F5344CB8AC3E}">
        <p14:creationId xmlns:p14="http://schemas.microsoft.com/office/powerpoint/2010/main" val="2154864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40C5-E3D9-4396-9C8A-F862F4C5401A}"/>
              </a:ext>
            </a:extLst>
          </p:cNvPr>
          <p:cNvSpPr>
            <a:spLocks noGrp="1"/>
          </p:cNvSpPr>
          <p:nvPr>
            <p:ph type="title"/>
          </p:nvPr>
        </p:nvSpPr>
        <p:spPr/>
        <p:txBody>
          <a:bodyPr/>
          <a:lstStyle/>
          <a:p>
            <a:r>
              <a:rPr lang="en-AU" sz="3600" dirty="0">
                <a:latin typeface="+mn-lt"/>
              </a:rPr>
              <a:t>Activity: Shift Plans</a:t>
            </a:r>
          </a:p>
        </p:txBody>
      </p:sp>
      <p:sp>
        <p:nvSpPr>
          <p:cNvPr id="3" name="Text Placeholder 2">
            <a:extLst>
              <a:ext uri="{FF2B5EF4-FFF2-40B4-BE49-F238E27FC236}">
                <a16:creationId xmlns:a16="http://schemas.microsoft.com/office/drawing/2014/main" id="{E3A7379B-7E8F-4759-9A57-7501A81C7A52}"/>
              </a:ext>
            </a:extLst>
          </p:cNvPr>
          <p:cNvSpPr>
            <a:spLocks noGrp="1"/>
          </p:cNvSpPr>
          <p:nvPr>
            <p:ph type="body" idx="1"/>
          </p:nvPr>
        </p:nvSpPr>
        <p:spPr/>
        <p:txBody>
          <a:bodyPr/>
          <a:lstStyle/>
          <a:p>
            <a:pPr marL="342900" indent="-342900">
              <a:buAutoNum type="arabicPeriod"/>
            </a:pPr>
            <a:r>
              <a:rPr lang="en-AU" sz="2400" dirty="0">
                <a:solidFill>
                  <a:schemeClr val="tx1"/>
                </a:solidFill>
                <a:latin typeface="+mn-lt"/>
              </a:rPr>
              <a:t>Read the example shift plan in your workbook. What does the information tell you about the people and how to support them?</a:t>
            </a:r>
          </a:p>
          <a:p>
            <a:pPr marL="342900" indent="-342900">
              <a:buAutoNum type="arabicPeriod"/>
            </a:pPr>
            <a:r>
              <a:rPr lang="en-AU" sz="2400" dirty="0">
                <a:solidFill>
                  <a:schemeClr val="tx1"/>
                </a:solidFill>
                <a:latin typeface="+mn-lt"/>
              </a:rPr>
              <a:t>How does it compare with the shift plans in your service?</a:t>
            </a:r>
          </a:p>
          <a:p>
            <a:pPr marL="0" indent="0">
              <a:buNone/>
            </a:pPr>
            <a:endParaRPr lang="en-AU" dirty="0"/>
          </a:p>
          <a:p>
            <a:endParaRPr lang="en-AU" dirty="0"/>
          </a:p>
        </p:txBody>
      </p:sp>
    </p:spTree>
    <p:extLst>
      <p:ext uri="{BB962C8B-B14F-4D97-AF65-F5344CB8AC3E}">
        <p14:creationId xmlns:p14="http://schemas.microsoft.com/office/powerpoint/2010/main" val="163508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3438-3D07-4748-8467-8AE4F423348A}"/>
              </a:ext>
            </a:extLst>
          </p:cNvPr>
          <p:cNvSpPr>
            <a:spLocks noGrp="1"/>
          </p:cNvSpPr>
          <p:nvPr>
            <p:ph type="title"/>
          </p:nvPr>
        </p:nvSpPr>
        <p:spPr/>
        <p:txBody>
          <a:bodyPr/>
          <a:lstStyle/>
          <a:p>
            <a:r>
              <a:rPr lang="en-AU" sz="3600" b="1" i="0" dirty="0">
                <a:solidFill>
                  <a:srgbClr val="FF0000"/>
                </a:solidFill>
                <a:effectLst/>
                <a:latin typeface="+mn-lt"/>
              </a:rPr>
              <a:t>Shift Plans vs No Shift </a:t>
            </a:r>
            <a:r>
              <a:rPr lang="en-AU" sz="3600" dirty="0">
                <a:solidFill>
                  <a:srgbClr val="FF0000"/>
                </a:solidFill>
                <a:latin typeface="+mn-lt"/>
              </a:rPr>
              <a:t>P</a:t>
            </a:r>
            <a:r>
              <a:rPr lang="en-AU" sz="3600" b="1" i="0" dirty="0">
                <a:solidFill>
                  <a:srgbClr val="FF0000"/>
                </a:solidFill>
                <a:effectLst/>
                <a:latin typeface="+mn-lt"/>
              </a:rPr>
              <a:t>lans​</a:t>
            </a:r>
            <a:br>
              <a:rPr lang="en-AU" sz="3600" b="1" i="0" dirty="0">
                <a:solidFill>
                  <a:srgbClr val="FF0000"/>
                </a:solidFill>
                <a:effectLst/>
                <a:latin typeface="+mn-lt"/>
              </a:rPr>
            </a:br>
            <a:endParaRPr lang="en-AU" sz="3600" dirty="0">
              <a:solidFill>
                <a:srgbClr val="FF0000"/>
              </a:solidFill>
              <a:latin typeface="+mn-lt"/>
            </a:endParaRPr>
          </a:p>
        </p:txBody>
      </p:sp>
      <p:sp>
        <p:nvSpPr>
          <p:cNvPr id="3" name="Text Placeholder 2">
            <a:extLst>
              <a:ext uri="{FF2B5EF4-FFF2-40B4-BE49-F238E27FC236}">
                <a16:creationId xmlns:a16="http://schemas.microsoft.com/office/drawing/2014/main" id="{CEDBFEF1-3D56-465E-BBAF-92EB6914A1B8}"/>
              </a:ext>
            </a:extLst>
          </p:cNvPr>
          <p:cNvSpPr>
            <a:spLocks noGrp="1"/>
          </p:cNvSpPr>
          <p:nvPr>
            <p:ph type="body" idx="1"/>
          </p:nvPr>
        </p:nvSpPr>
        <p:spPr/>
        <p:txBody>
          <a:bodyPr/>
          <a:lstStyle/>
          <a:p>
            <a:pPr>
              <a:buFont typeface="Arial" panose="020B0604020202020204" pitchFamily="34" charset="0"/>
              <a:buChar char="•"/>
            </a:pPr>
            <a:r>
              <a:rPr lang="en-AU" sz="2200" b="0" i="0" dirty="0">
                <a:solidFill>
                  <a:srgbClr val="2A2A2A"/>
                </a:solidFill>
                <a:effectLst/>
                <a:latin typeface="+mn-lt"/>
              </a:rPr>
              <a:t>Some staff may say that they don’t need shift plans because they have worked in the service for a long time and know what to do. </a:t>
            </a:r>
          </a:p>
          <a:p>
            <a:pPr>
              <a:buFont typeface="Arial" panose="020B0604020202020204" pitchFamily="34" charset="0"/>
              <a:buChar char="•"/>
            </a:pPr>
            <a:r>
              <a:rPr lang="en-AU" sz="2200" b="0" i="0" dirty="0">
                <a:solidFill>
                  <a:srgbClr val="2A2A2A"/>
                </a:solidFill>
                <a:effectLst/>
                <a:latin typeface="+mn-lt"/>
              </a:rPr>
              <a:t>But the problem is the unspoken routine in the service may be more staff-centred than person-centred.</a:t>
            </a:r>
          </a:p>
          <a:p>
            <a:pPr>
              <a:buFont typeface="Arial" panose="020B0604020202020204" pitchFamily="34" charset="0"/>
              <a:buChar char="•"/>
            </a:pPr>
            <a:r>
              <a:rPr lang="en-AU" sz="2200" b="0" i="0" dirty="0">
                <a:solidFill>
                  <a:srgbClr val="2A2A2A"/>
                </a:solidFill>
                <a:effectLst/>
                <a:latin typeface="+mn-lt"/>
              </a:rPr>
              <a:t>Staff inconsistency can be an issue in services. There might be some staff who regularly support people to be engaged in meaningful activities but other staff who do not.</a:t>
            </a:r>
            <a:endParaRPr lang="en-AU" sz="2200" dirty="0">
              <a:solidFill>
                <a:srgbClr val="2A2A2A"/>
              </a:solidFill>
              <a:latin typeface="+mn-lt"/>
            </a:endParaRPr>
          </a:p>
          <a:p>
            <a:pPr>
              <a:buFont typeface="Arial" panose="020B0604020202020204" pitchFamily="34" charset="0"/>
              <a:buChar char="•"/>
            </a:pPr>
            <a:r>
              <a:rPr lang="en-AU" sz="2200" b="0" i="0" dirty="0">
                <a:solidFill>
                  <a:srgbClr val="2A2A2A"/>
                </a:solidFill>
                <a:effectLst/>
                <a:latin typeface="+mn-lt"/>
              </a:rPr>
              <a:t>Shift plans are a good starting point for establishing consistency. They communicate expectations to staff about what should happen on shift and information about how to best support each person.</a:t>
            </a:r>
            <a:endParaRPr lang="en-AU" sz="2200" dirty="0">
              <a:latin typeface="+mn-lt"/>
            </a:endParaRPr>
          </a:p>
        </p:txBody>
      </p:sp>
    </p:spTree>
    <p:extLst>
      <p:ext uri="{BB962C8B-B14F-4D97-AF65-F5344CB8AC3E}">
        <p14:creationId xmlns:p14="http://schemas.microsoft.com/office/powerpoint/2010/main" val="90144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69B139-B866-4817-8BB3-2CDF382CF321}"/>
              </a:ext>
            </a:extLst>
          </p:cNvPr>
          <p:cNvGraphicFramePr>
            <a:graphicFrameLocks noGrp="1"/>
          </p:cNvGraphicFramePr>
          <p:nvPr>
            <p:extLst>
              <p:ext uri="{D42A27DB-BD31-4B8C-83A1-F6EECF244321}">
                <p14:modId xmlns:p14="http://schemas.microsoft.com/office/powerpoint/2010/main" val="2802143525"/>
              </p:ext>
            </p:extLst>
          </p:nvPr>
        </p:nvGraphicFramePr>
        <p:xfrm>
          <a:off x="1168400" y="707041"/>
          <a:ext cx="9575799" cy="5572605"/>
        </p:xfrm>
        <a:graphic>
          <a:graphicData uri="http://schemas.openxmlformats.org/drawingml/2006/table">
            <a:tbl>
              <a:tblPr>
                <a:tableStyleId>{C4B1156A-380E-4F78-BDF5-A606A8083BF9}</a:tableStyleId>
              </a:tblPr>
              <a:tblGrid>
                <a:gridCol w="4782878">
                  <a:extLst>
                    <a:ext uri="{9D8B030D-6E8A-4147-A177-3AD203B41FA5}">
                      <a16:colId xmlns:a16="http://schemas.microsoft.com/office/drawing/2014/main" val="2530533636"/>
                    </a:ext>
                  </a:extLst>
                </a:gridCol>
                <a:gridCol w="4792921">
                  <a:extLst>
                    <a:ext uri="{9D8B030D-6E8A-4147-A177-3AD203B41FA5}">
                      <a16:colId xmlns:a16="http://schemas.microsoft.com/office/drawing/2014/main" val="3995054427"/>
                    </a:ext>
                  </a:extLst>
                </a:gridCol>
              </a:tblGrid>
              <a:tr h="302886">
                <a:tc>
                  <a:txBody>
                    <a:bodyPr/>
                    <a:lstStyle/>
                    <a:p>
                      <a:pPr algn="ctr" fontAlgn="t"/>
                      <a:r>
                        <a:rPr lang="en-AU" sz="2000" b="1" dirty="0">
                          <a:solidFill>
                            <a:srgbClr val="2A2A2A"/>
                          </a:solidFill>
                          <a:effectLst/>
                        </a:rPr>
                        <a:t>Advantages of having shift plans</a:t>
                      </a:r>
                    </a:p>
                  </a:txBody>
                  <a:tcPr marL="49005" marR="49005" marT="24503" marB="24503"/>
                </a:tc>
                <a:tc>
                  <a:txBody>
                    <a:bodyPr/>
                    <a:lstStyle/>
                    <a:p>
                      <a:pPr algn="ctr" fontAlgn="t"/>
                      <a:r>
                        <a:rPr lang="en-AU" sz="2000" b="1" dirty="0">
                          <a:solidFill>
                            <a:srgbClr val="2A2A2A"/>
                          </a:solidFill>
                          <a:effectLst/>
                        </a:rPr>
                        <a:t>Problems not having shift plans</a:t>
                      </a:r>
                    </a:p>
                  </a:txBody>
                  <a:tcPr marL="49005" marR="49005" marT="24503" marB="24503"/>
                </a:tc>
                <a:extLst>
                  <a:ext uri="{0D108BD9-81ED-4DB2-BD59-A6C34878D82A}">
                    <a16:rowId xmlns:a16="http://schemas.microsoft.com/office/drawing/2014/main" val="3470919983"/>
                  </a:ext>
                </a:extLst>
              </a:tr>
              <a:tr h="990453">
                <a:tc>
                  <a:txBody>
                    <a:bodyPr/>
                    <a:lstStyle/>
                    <a:p>
                      <a:pPr algn="l" fontAlgn="t"/>
                      <a:r>
                        <a:rPr lang="en-AU" sz="1800" dirty="0">
                          <a:solidFill>
                            <a:schemeClr val="tx1"/>
                          </a:solidFill>
                          <a:effectLst/>
                        </a:rPr>
                        <a:t>​Helps staff know what to do on each shift and how to do it</a:t>
                      </a:r>
                    </a:p>
                  </a:txBody>
                  <a:tcPr marL="49005" marR="49005" marT="24503" marB="24503">
                    <a:solidFill>
                      <a:schemeClr val="accent2">
                        <a:lumMod val="40000"/>
                        <a:lumOff val="60000"/>
                      </a:schemeClr>
                    </a:solidFill>
                  </a:tcPr>
                </a:tc>
                <a:tc>
                  <a:txBody>
                    <a:bodyPr/>
                    <a:lstStyle/>
                    <a:p>
                      <a:pPr algn="l" fontAlgn="t"/>
                      <a:r>
                        <a:rPr lang="en-AU" sz="1800" dirty="0">
                          <a:solidFill>
                            <a:schemeClr val="tx1"/>
                          </a:solidFill>
                          <a:effectLst/>
                        </a:rPr>
                        <a:t>​What happens each shift, when and how depends on who is working, resulting in inconsistency across staff</a:t>
                      </a:r>
                      <a:br>
                        <a:rPr lang="en-AU" sz="1800" dirty="0">
                          <a:solidFill>
                            <a:schemeClr val="tx1"/>
                          </a:solidFill>
                          <a:effectLst/>
                        </a:rPr>
                      </a:br>
                      <a:endParaRPr lang="en-AU" sz="1800" dirty="0">
                        <a:solidFill>
                          <a:schemeClr val="tx1"/>
                        </a:solidFill>
                        <a:effectLst/>
                      </a:endParaRPr>
                    </a:p>
                  </a:txBody>
                  <a:tcPr marL="49005" marR="49005" marT="24503" marB="24503">
                    <a:solidFill>
                      <a:schemeClr val="accent2">
                        <a:lumMod val="40000"/>
                        <a:lumOff val="60000"/>
                      </a:schemeClr>
                    </a:solidFill>
                  </a:tcPr>
                </a:tc>
                <a:extLst>
                  <a:ext uri="{0D108BD9-81ED-4DB2-BD59-A6C34878D82A}">
                    <a16:rowId xmlns:a16="http://schemas.microsoft.com/office/drawing/2014/main" val="2830345961"/>
                  </a:ext>
                </a:extLst>
              </a:tr>
              <a:tr h="1219641">
                <a:tc>
                  <a:txBody>
                    <a:bodyPr/>
                    <a:lstStyle/>
                    <a:p>
                      <a:pPr algn="l" fontAlgn="t"/>
                      <a:r>
                        <a:rPr lang="en-AU" sz="1800">
                          <a:solidFill>
                            <a:schemeClr val="tx1"/>
                          </a:solidFill>
                          <a:effectLst/>
                        </a:rPr>
                        <a:t>​Helps staff prioritise and plan activities</a:t>
                      </a:r>
                      <a:br>
                        <a:rPr lang="en-AU" sz="1800">
                          <a:solidFill>
                            <a:schemeClr val="tx1"/>
                          </a:solidFill>
                          <a:effectLst/>
                        </a:rPr>
                      </a:br>
                      <a:endParaRPr lang="en-AU" sz="1800">
                        <a:solidFill>
                          <a:schemeClr val="tx1"/>
                        </a:solidFill>
                        <a:effectLst/>
                      </a:endParaRPr>
                    </a:p>
                  </a:txBody>
                  <a:tcPr marL="49005" marR="49005" marT="24503" marB="24503"/>
                </a:tc>
                <a:tc>
                  <a:txBody>
                    <a:bodyPr/>
                    <a:lstStyle/>
                    <a:p>
                      <a:pPr algn="l" fontAlgn="t"/>
                      <a:r>
                        <a:rPr lang="en-AU" sz="1800" dirty="0">
                          <a:solidFill>
                            <a:schemeClr val="tx1"/>
                          </a:solidFill>
                          <a:effectLst/>
                        </a:rPr>
                        <a:t>​Staff make decisions about how to use their time, which may not be in accordance with how each person you support wants and needs it</a:t>
                      </a:r>
                      <a:br>
                        <a:rPr lang="en-AU" sz="1800" dirty="0">
                          <a:solidFill>
                            <a:schemeClr val="tx1"/>
                          </a:solidFill>
                          <a:effectLst/>
                        </a:rPr>
                      </a:br>
                      <a:endParaRPr lang="en-AU" sz="1800" dirty="0">
                        <a:solidFill>
                          <a:schemeClr val="tx1"/>
                        </a:solidFill>
                        <a:effectLst/>
                      </a:endParaRPr>
                    </a:p>
                  </a:txBody>
                  <a:tcPr marL="49005" marR="49005" marT="24503" marB="24503"/>
                </a:tc>
                <a:extLst>
                  <a:ext uri="{0D108BD9-81ED-4DB2-BD59-A6C34878D82A}">
                    <a16:rowId xmlns:a16="http://schemas.microsoft.com/office/drawing/2014/main" val="790169749"/>
                  </a:ext>
                </a:extLst>
              </a:tr>
              <a:tr h="990453">
                <a:tc>
                  <a:txBody>
                    <a:bodyPr/>
                    <a:lstStyle/>
                    <a:p>
                      <a:pPr algn="l" fontAlgn="t"/>
                      <a:r>
                        <a:rPr lang="en-AU" sz="1800" dirty="0">
                          <a:solidFill>
                            <a:schemeClr val="tx1"/>
                          </a:solidFill>
                          <a:effectLst/>
                        </a:rPr>
                        <a:t>​Inform and remind staff of what the people they support do each day and how to support them</a:t>
                      </a:r>
                      <a:br>
                        <a:rPr lang="en-AU" sz="1800" dirty="0">
                          <a:solidFill>
                            <a:schemeClr val="tx1"/>
                          </a:solidFill>
                          <a:effectLst/>
                        </a:rPr>
                      </a:br>
                      <a:endParaRPr lang="en-AU" sz="1800" dirty="0">
                        <a:solidFill>
                          <a:schemeClr val="tx1"/>
                        </a:solidFill>
                        <a:effectLst/>
                      </a:endParaRPr>
                    </a:p>
                  </a:txBody>
                  <a:tcPr marL="49005" marR="49005" marT="24503" marB="24503">
                    <a:solidFill>
                      <a:schemeClr val="accent2">
                        <a:lumMod val="40000"/>
                        <a:lumOff val="60000"/>
                      </a:schemeClr>
                    </a:solidFill>
                  </a:tcPr>
                </a:tc>
                <a:tc>
                  <a:txBody>
                    <a:bodyPr/>
                    <a:lstStyle/>
                    <a:p>
                      <a:pPr algn="l" fontAlgn="t"/>
                      <a:r>
                        <a:rPr lang="en-AU" sz="1800" dirty="0">
                          <a:solidFill>
                            <a:schemeClr val="tx1"/>
                          </a:solidFill>
                          <a:effectLst/>
                        </a:rPr>
                        <a:t>​A lack of predictability for the people who receive support</a:t>
                      </a:r>
                      <a:br>
                        <a:rPr lang="en-AU" sz="1800" dirty="0">
                          <a:solidFill>
                            <a:schemeClr val="tx1"/>
                          </a:solidFill>
                          <a:effectLst/>
                        </a:rPr>
                      </a:br>
                      <a:endParaRPr lang="en-AU" sz="1800" dirty="0">
                        <a:solidFill>
                          <a:schemeClr val="tx1"/>
                        </a:solidFill>
                        <a:effectLst/>
                      </a:endParaRPr>
                    </a:p>
                  </a:txBody>
                  <a:tcPr marL="49005" marR="49005" marT="24503" marB="24503">
                    <a:solidFill>
                      <a:schemeClr val="accent2">
                        <a:lumMod val="40000"/>
                        <a:lumOff val="60000"/>
                      </a:schemeClr>
                    </a:solidFill>
                  </a:tcPr>
                </a:tc>
                <a:extLst>
                  <a:ext uri="{0D108BD9-81ED-4DB2-BD59-A6C34878D82A}">
                    <a16:rowId xmlns:a16="http://schemas.microsoft.com/office/drawing/2014/main" val="2195895740"/>
                  </a:ext>
                </a:extLst>
              </a:tr>
              <a:tr h="990453">
                <a:tc>
                  <a:txBody>
                    <a:bodyPr/>
                    <a:lstStyle/>
                    <a:p>
                      <a:pPr algn="l" fontAlgn="t"/>
                      <a:r>
                        <a:rPr lang="en-AU" sz="1800">
                          <a:solidFill>
                            <a:schemeClr val="tx1"/>
                          </a:solidFill>
                          <a:effectLst/>
                        </a:rPr>
                        <a:t>​Provides a way for staff to record and share their knowledge about how to best provide support</a:t>
                      </a:r>
                      <a:br>
                        <a:rPr lang="en-AU" sz="1800">
                          <a:solidFill>
                            <a:schemeClr val="tx1"/>
                          </a:solidFill>
                          <a:effectLst/>
                        </a:rPr>
                      </a:br>
                      <a:endParaRPr lang="en-AU" sz="1800">
                        <a:solidFill>
                          <a:schemeClr val="tx1"/>
                        </a:solidFill>
                        <a:effectLst/>
                      </a:endParaRPr>
                    </a:p>
                  </a:txBody>
                  <a:tcPr marL="49005" marR="49005" marT="24503" marB="24503"/>
                </a:tc>
                <a:tc>
                  <a:txBody>
                    <a:bodyPr/>
                    <a:lstStyle/>
                    <a:p>
                      <a:pPr algn="l" fontAlgn="t"/>
                      <a:r>
                        <a:rPr lang="en-AU" sz="1800">
                          <a:solidFill>
                            <a:schemeClr val="tx1"/>
                          </a:solidFill>
                          <a:effectLst/>
                        </a:rPr>
                        <a:t>New and casual staff have to learn for themselves how to work in the service and provide support</a:t>
                      </a:r>
                      <a:br>
                        <a:rPr lang="en-AU" sz="1800">
                          <a:solidFill>
                            <a:schemeClr val="tx1"/>
                          </a:solidFill>
                          <a:effectLst/>
                        </a:rPr>
                      </a:br>
                      <a:endParaRPr lang="en-AU" sz="1800">
                        <a:solidFill>
                          <a:schemeClr val="tx1"/>
                        </a:solidFill>
                        <a:effectLst/>
                      </a:endParaRPr>
                    </a:p>
                  </a:txBody>
                  <a:tcPr marL="49005" marR="49005" marT="24503" marB="24503"/>
                </a:tc>
                <a:extLst>
                  <a:ext uri="{0D108BD9-81ED-4DB2-BD59-A6C34878D82A}">
                    <a16:rowId xmlns:a16="http://schemas.microsoft.com/office/drawing/2014/main" val="3127998188"/>
                  </a:ext>
                </a:extLst>
              </a:tr>
              <a:tr h="761264">
                <a:tc>
                  <a:txBody>
                    <a:bodyPr/>
                    <a:lstStyle/>
                    <a:p>
                      <a:pPr algn="l" fontAlgn="t"/>
                      <a:r>
                        <a:rPr lang="en-AU" sz="1800">
                          <a:solidFill>
                            <a:schemeClr val="tx1"/>
                          </a:solidFill>
                          <a:effectLst/>
                        </a:rPr>
                        <a:t>​Ensures each person receives support when they want and need it</a:t>
                      </a:r>
                      <a:br>
                        <a:rPr lang="en-AU" sz="1800">
                          <a:solidFill>
                            <a:schemeClr val="tx1"/>
                          </a:solidFill>
                          <a:effectLst/>
                        </a:rPr>
                      </a:br>
                      <a:endParaRPr lang="en-AU" sz="1800">
                        <a:solidFill>
                          <a:schemeClr val="tx1"/>
                        </a:solidFill>
                        <a:effectLst/>
                      </a:endParaRPr>
                    </a:p>
                  </a:txBody>
                  <a:tcPr marL="49005" marR="49005" marT="24503" marB="24503">
                    <a:solidFill>
                      <a:schemeClr val="accent2">
                        <a:lumMod val="40000"/>
                        <a:lumOff val="60000"/>
                      </a:schemeClr>
                    </a:solidFill>
                  </a:tcPr>
                </a:tc>
                <a:tc>
                  <a:txBody>
                    <a:bodyPr/>
                    <a:lstStyle/>
                    <a:p>
                      <a:pPr algn="l" fontAlgn="t"/>
                      <a:r>
                        <a:rPr lang="en-AU" sz="1800" dirty="0">
                          <a:solidFill>
                            <a:schemeClr val="tx1"/>
                          </a:solidFill>
                          <a:effectLst/>
                        </a:rPr>
                        <a:t>​Opportunities to regularly engage people in activities may be missed</a:t>
                      </a:r>
                    </a:p>
                  </a:txBody>
                  <a:tcPr marL="49005" marR="49005" marT="24503" marB="24503">
                    <a:solidFill>
                      <a:schemeClr val="accent2">
                        <a:lumMod val="40000"/>
                        <a:lumOff val="60000"/>
                      </a:schemeClr>
                    </a:solidFill>
                  </a:tcPr>
                </a:tc>
                <a:extLst>
                  <a:ext uri="{0D108BD9-81ED-4DB2-BD59-A6C34878D82A}">
                    <a16:rowId xmlns:a16="http://schemas.microsoft.com/office/drawing/2014/main" val="3888486859"/>
                  </a:ext>
                </a:extLst>
              </a:tr>
            </a:tbl>
          </a:graphicData>
        </a:graphic>
      </p:graphicFrame>
    </p:spTree>
    <p:extLst>
      <p:ext uri="{BB962C8B-B14F-4D97-AF65-F5344CB8AC3E}">
        <p14:creationId xmlns:p14="http://schemas.microsoft.com/office/powerpoint/2010/main" val="1518867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oor shift planning">
            <a:hlinkClick r:id="" action="ppaction://media"/>
            <a:extLst>
              <a:ext uri="{FF2B5EF4-FFF2-40B4-BE49-F238E27FC236}">
                <a16:creationId xmlns:a16="http://schemas.microsoft.com/office/drawing/2014/main" id="{94CB053D-5347-4DE4-A5D8-AC1802F028B6}"/>
              </a:ext>
            </a:extLst>
          </p:cNvPr>
          <p:cNvPicPr>
            <a:picLocks noRot="1" noChangeAspect="1"/>
          </p:cNvPicPr>
          <p:nvPr>
            <a:videoFile r:link="rId1"/>
          </p:nvPr>
        </p:nvPicPr>
        <p:blipFill>
          <a:blip r:embed="rId3"/>
          <a:stretch>
            <a:fillRect/>
          </a:stretch>
        </p:blipFill>
        <p:spPr>
          <a:xfrm>
            <a:off x="0" y="-30480"/>
            <a:ext cx="12192000" cy="6888480"/>
          </a:xfrm>
          <a:prstGeom prst="rect">
            <a:avLst/>
          </a:prstGeom>
        </p:spPr>
      </p:pic>
    </p:spTree>
    <p:extLst>
      <p:ext uri="{BB962C8B-B14F-4D97-AF65-F5344CB8AC3E}">
        <p14:creationId xmlns:p14="http://schemas.microsoft.com/office/powerpoint/2010/main" val="296382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31F6-57F6-4DC1-8D05-CEF346F6EDC1}"/>
              </a:ext>
            </a:extLst>
          </p:cNvPr>
          <p:cNvSpPr>
            <a:spLocks noGrp="1"/>
          </p:cNvSpPr>
          <p:nvPr>
            <p:ph type="title"/>
          </p:nvPr>
        </p:nvSpPr>
        <p:spPr/>
        <p:txBody>
          <a:bodyPr/>
          <a:lstStyle/>
          <a:p>
            <a:r>
              <a:rPr lang="en-AU" sz="3600" dirty="0">
                <a:latin typeface="+mn-lt"/>
              </a:rPr>
              <a:t>Activity</a:t>
            </a:r>
          </a:p>
        </p:txBody>
      </p:sp>
      <p:sp>
        <p:nvSpPr>
          <p:cNvPr id="3" name="Text Placeholder 2">
            <a:extLst>
              <a:ext uri="{FF2B5EF4-FFF2-40B4-BE49-F238E27FC236}">
                <a16:creationId xmlns:a16="http://schemas.microsoft.com/office/drawing/2014/main" id="{C4B118E0-FFD4-4D4D-94E2-0A013E83D392}"/>
              </a:ext>
            </a:extLst>
          </p:cNvPr>
          <p:cNvSpPr>
            <a:spLocks noGrp="1"/>
          </p:cNvSpPr>
          <p:nvPr>
            <p:ph type="body" idx="1"/>
          </p:nvPr>
        </p:nvSpPr>
        <p:spPr/>
        <p:txBody>
          <a:bodyPr/>
          <a:lstStyle/>
          <a:p>
            <a:pPr algn="l">
              <a:buFont typeface="+mj-lt"/>
              <a:buAutoNum type="arabicPeriod"/>
            </a:pPr>
            <a:r>
              <a:rPr lang="en-AU" sz="2200" b="0" i="0" dirty="0">
                <a:solidFill>
                  <a:srgbClr val="2A2A2A"/>
                </a:solidFill>
                <a:effectLst/>
                <a:latin typeface="+mn-lt"/>
              </a:rPr>
              <a:t> What problems did you see with the way staff were organised in this scenario?</a:t>
            </a:r>
          </a:p>
          <a:p>
            <a:pPr algn="l">
              <a:buFont typeface="+mj-lt"/>
              <a:buAutoNum type="arabicPeriod"/>
            </a:pPr>
            <a:r>
              <a:rPr lang="en-AU" sz="2200" b="0" i="0" dirty="0">
                <a:solidFill>
                  <a:srgbClr val="2A2A2A"/>
                </a:solidFill>
                <a:effectLst/>
                <a:latin typeface="+mn-lt"/>
              </a:rPr>
              <a:t> What impact did it have on each person who was being supported?</a:t>
            </a:r>
          </a:p>
          <a:p>
            <a:pPr algn="l">
              <a:buFont typeface="+mj-lt"/>
              <a:buAutoNum type="arabicPeriod"/>
            </a:pPr>
            <a:r>
              <a:rPr lang="en-AU" sz="2200" b="0" i="0" dirty="0">
                <a:solidFill>
                  <a:srgbClr val="2A2A2A"/>
                </a:solidFill>
                <a:effectLst/>
                <a:latin typeface="+mn-lt"/>
              </a:rPr>
              <a:t> If you were the Frontline Practice Leader in this service, what would you do to improve how staff were organised?</a:t>
            </a:r>
          </a:p>
          <a:p>
            <a:pPr marL="0" indent="0">
              <a:buNone/>
            </a:pPr>
            <a:endParaRPr lang="en-AU" sz="2200" dirty="0">
              <a:latin typeface="+mn-lt"/>
            </a:endParaRPr>
          </a:p>
        </p:txBody>
      </p:sp>
    </p:spTree>
    <p:extLst>
      <p:ext uri="{BB962C8B-B14F-4D97-AF65-F5344CB8AC3E}">
        <p14:creationId xmlns:p14="http://schemas.microsoft.com/office/powerpoint/2010/main" val="279717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65206" y="51679"/>
            <a:ext cx="895350" cy="208279"/>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FFFFFF"/>
                </a:solidFill>
                <a:latin typeface="Roboto Condensed"/>
                <a:cs typeface="Roboto Condensed"/>
              </a:rPr>
              <a:t>latrobe.edu.au</a:t>
            </a:r>
            <a:endParaRPr sz="1200">
              <a:latin typeface="Roboto Condensed"/>
              <a:cs typeface="Roboto Condensed"/>
            </a:endParaRPr>
          </a:p>
        </p:txBody>
      </p:sp>
      <p:sp>
        <p:nvSpPr>
          <p:cNvPr id="3" name="object 3"/>
          <p:cNvSpPr/>
          <p:nvPr/>
        </p:nvSpPr>
        <p:spPr>
          <a:xfrm>
            <a:off x="10651235" y="6386665"/>
            <a:ext cx="1380743" cy="261378"/>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86254" y="259958"/>
            <a:ext cx="9175745" cy="505908"/>
          </a:xfrm>
          <a:prstGeom prst="rect">
            <a:avLst/>
          </a:prstGeom>
        </p:spPr>
        <p:txBody>
          <a:bodyPr vert="horz" wrap="square" lIns="0" tIns="13335" rIns="0" bIns="0" rtlCol="0">
            <a:spAutoFit/>
          </a:bodyPr>
          <a:lstStyle/>
          <a:p>
            <a:pPr marL="12700">
              <a:lnSpc>
                <a:spcPct val="100000"/>
              </a:lnSpc>
              <a:spcBef>
                <a:spcPts val="105"/>
              </a:spcBef>
            </a:pPr>
            <a:r>
              <a:rPr spc="-20" dirty="0">
                <a:solidFill>
                  <a:srgbClr val="E42112"/>
                </a:solidFill>
                <a:latin typeface="+mn-lt"/>
              </a:rPr>
              <a:t>Why is Frontline </a:t>
            </a:r>
            <a:r>
              <a:rPr spc="-10" dirty="0">
                <a:solidFill>
                  <a:srgbClr val="E42112"/>
                </a:solidFill>
                <a:latin typeface="+mn-lt"/>
              </a:rPr>
              <a:t>Practice</a:t>
            </a:r>
            <a:r>
              <a:rPr spc="-90" dirty="0">
                <a:solidFill>
                  <a:srgbClr val="E42112"/>
                </a:solidFill>
                <a:latin typeface="+mn-lt"/>
              </a:rPr>
              <a:t> L</a:t>
            </a:r>
            <a:r>
              <a:rPr spc="-5" dirty="0">
                <a:solidFill>
                  <a:srgbClr val="E42112"/>
                </a:solidFill>
                <a:latin typeface="+mn-lt"/>
              </a:rPr>
              <a:t>eadership Important?</a:t>
            </a:r>
          </a:p>
        </p:txBody>
      </p:sp>
      <p:sp>
        <p:nvSpPr>
          <p:cNvPr id="5" name="object 5"/>
          <p:cNvSpPr txBox="1"/>
          <p:nvPr/>
        </p:nvSpPr>
        <p:spPr>
          <a:xfrm>
            <a:off x="386255" y="814294"/>
            <a:ext cx="10411182" cy="6043706"/>
          </a:xfrm>
          <a:prstGeom prst="rect">
            <a:avLst/>
          </a:prstGeom>
        </p:spPr>
        <p:txBody>
          <a:bodyPr vert="horz" wrap="square" lIns="0" tIns="12700" rIns="0" bIns="0" rtlCol="0">
            <a:spAutoFit/>
          </a:bodyPr>
          <a:lstStyle/>
          <a:p>
            <a:pPr marL="228600" marR="660400" indent="-216535">
              <a:lnSpc>
                <a:spcPct val="150000"/>
              </a:lnSpc>
              <a:spcBef>
                <a:spcPts val="100"/>
              </a:spcBef>
              <a:buClr>
                <a:srgbClr val="E42112"/>
              </a:buClr>
              <a:buFont typeface="Wingdings 2"/>
              <a:buChar char=""/>
              <a:tabLst>
                <a:tab pos="229235" algn="l"/>
              </a:tabLst>
            </a:pPr>
            <a:r>
              <a:rPr lang="en-AU" sz="2000" spc="-5" dirty="0">
                <a:cs typeface="Calibri"/>
              </a:rPr>
              <a:t>Support workers directly influence the quality of life of the people they support.</a:t>
            </a:r>
          </a:p>
          <a:p>
            <a:pPr marL="228600" marR="660400" indent="-216535">
              <a:lnSpc>
                <a:spcPct val="150000"/>
              </a:lnSpc>
              <a:spcBef>
                <a:spcPts val="100"/>
              </a:spcBef>
              <a:buClr>
                <a:srgbClr val="E42112"/>
              </a:buClr>
              <a:buFont typeface="Wingdings 2"/>
              <a:buChar char=""/>
              <a:tabLst>
                <a:tab pos="229235" algn="l"/>
              </a:tabLst>
            </a:pPr>
            <a:r>
              <a:rPr lang="en-AU" sz="2000" spc="-5" dirty="0">
                <a:cs typeface="Calibri"/>
              </a:rPr>
              <a:t>Support workers - like staff in any organisation - need guidance, instruction and support to develop their skills and become competent.  </a:t>
            </a:r>
          </a:p>
          <a:p>
            <a:pPr marL="926465" marR="660400" lvl="2">
              <a:lnSpc>
                <a:spcPct val="150000"/>
              </a:lnSpc>
              <a:spcBef>
                <a:spcPts val="100"/>
              </a:spcBef>
              <a:buClr>
                <a:srgbClr val="E42112"/>
              </a:buClr>
              <a:tabLst>
                <a:tab pos="229235" algn="l"/>
              </a:tabLst>
            </a:pPr>
            <a:r>
              <a:rPr lang="en-AU" sz="2000" i="1" spc="-5" dirty="0">
                <a:cs typeface="Calibri"/>
              </a:rPr>
              <a:t>How much guidance and instruction did you receive when you were a support worker?</a:t>
            </a:r>
          </a:p>
          <a:p>
            <a:pPr marL="228600" marR="660400" indent="-216535">
              <a:lnSpc>
                <a:spcPct val="150000"/>
              </a:lnSpc>
              <a:spcBef>
                <a:spcPts val="100"/>
              </a:spcBef>
              <a:buClr>
                <a:srgbClr val="E42112"/>
              </a:buClr>
              <a:buFont typeface="Wingdings 2"/>
              <a:buChar char=""/>
              <a:tabLst>
                <a:tab pos="229235" algn="l"/>
              </a:tabLst>
            </a:pPr>
            <a:r>
              <a:rPr lang="en-AU" sz="2000" b="0" i="0" dirty="0">
                <a:effectLst/>
              </a:rPr>
              <a:t> </a:t>
            </a:r>
            <a:r>
              <a:rPr lang="en-AU" sz="2000" b="0" i="0" dirty="0">
                <a:solidFill>
                  <a:schemeClr val="accent1">
                    <a:lumMod val="75000"/>
                  </a:schemeClr>
                </a:solidFill>
                <a:effectLst/>
              </a:rPr>
              <a:t>It is the role of Frontline Practice Leaders to help support workers to develop and enhance their skills.</a:t>
            </a:r>
          </a:p>
          <a:p>
            <a:pPr marL="228600" marR="660400" indent="-216535">
              <a:lnSpc>
                <a:spcPct val="150000"/>
              </a:lnSpc>
              <a:spcBef>
                <a:spcPts val="100"/>
              </a:spcBef>
              <a:buClr>
                <a:srgbClr val="E42112"/>
              </a:buClr>
              <a:buFont typeface="Wingdings 2"/>
              <a:buChar char=""/>
              <a:tabLst>
                <a:tab pos="229235" algn="l"/>
              </a:tabLst>
            </a:pPr>
            <a:r>
              <a:rPr lang="en-AU" sz="2000" b="0" i="0" dirty="0">
                <a:effectLst/>
              </a:rPr>
              <a:t>Strong Frontline Practice Leadership ensures staff provide good Active Support. If support workers provide good Active Support, then people with intellectual disabilities will experience a better quality of life.</a:t>
            </a:r>
            <a:endParaRPr lang="en-AU" sz="2000" b="0" i="0" spc="-5" dirty="0">
              <a:effectLst/>
              <a:cs typeface="Calibri"/>
            </a:endParaRPr>
          </a:p>
          <a:p>
            <a:pPr marL="228600" marR="660400" indent="-216535">
              <a:lnSpc>
                <a:spcPct val="150000"/>
              </a:lnSpc>
              <a:spcBef>
                <a:spcPts val="100"/>
              </a:spcBef>
              <a:buClr>
                <a:srgbClr val="E42112"/>
              </a:buClr>
              <a:buFont typeface="Wingdings 2"/>
              <a:buChar char=""/>
              <a:tabLst>
                <a:tab pos="229235" algn="l"/>
              </a:tabLst>
            </a:pPr>
            <a:r>
              <a:rPr lang="en-AU" sz="2000" spc="-5" dirty="0">
                <a:cs typeface="Calibri"/>
              </a:rPr>
              <a:t>We know from research that training staff in Active Support is often not enough for it to be successfully implemented and maintained in services. By using Practice Leadership, frontline supervisors can embed Active Support in services.</a:t>
            </a:r>
          </a:p>
          <a:p>
            <a:pPr marL="228600" marR="660400" indent="-216535">
              <a:lnSpc>
                <a:spcPct val="150000"/>
              </a:lnSpc>
              <a:spcBef>
                <a:spcPts val="100"/>
              </a:spcBef>
              <a:buClr>
                <a:srgbClr val="E42112"/>
              </a:buClr>
              <a:buFont typeface="Wingdings 2"/>
              <a:buChar char=""/>
              <a:tabLst>
                <a:tab pos="229235" algn="l"/>
              </a:tabLst>
            </a:pPr>
            <a:endParaRPr lang="en-AU" sz="2000" b="0" i="0" dirty="0">
              <a:solidFill>
                <a:schemeClr val="accent1">
                  <a:lumMod val="75000"/>
                </a:schemeClr>
              </a:solidFill>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0AEB-F530-4A1C-BBB1-8D8FBEB18CCB}"/>
              </a:ext>
            </a:extLst>
          </p:cNvPr>
          <p:cNvSpPr>
            <a:spLocks noGrp="1"/>
          </p:cNvSpPr>
          <p:nvPr>
            <p:ph type="title"/>
          </p:nvPr>
        </p:nvSpPr>
        <p:spPr/>
        <p:txBody>
          <a:bodyPr/>
          <a:lstStyle/>
          <a:p>
            <a:r>
              <a:rPr lang="en-AU" sz="3600" dirty="0">
                <a:latin typeface="+mn-lt"/>
              </a:rPr>
              <a:t>Poor Planning</a:t>
            </a:r>
          </a:p>
        </p:txBody>
      </p:sp>
      <p:sp>
        <p:nvSpPr>
          <p:cNvPr id="3" name="Text Placeholder 2">
            <a:extLst>
              <a:ext uri="{FF2B5EF4-FFF2-40B4-BE49-F238E27FC236}">
                <a16:creationId xmlns:a16="http://schemas.microsoft.com/office/drawing/2014/main" id="{37DA57BE-D8AF-4CFC-B36A-E0AC55986C7F}"/>
              </a:ext>
            </a:extLst>
          </p:cNvPr>
          <p:cNvSpPr>
            <a:spLocks noGrp="1"/>
          </p:cNvSpPr>
          <p:nvPr>
            <p:ph type="body" idx="1"/>
          </p:nvPr>
        </p:nvSpPr>
        <p:spPr/>
        <p:txBody>
          <a:bodyPr/>
          <a:lstStyle/>
          <a:p>
            <a:pPr marL="0" indent="0">
              <a:buNone/>
            </a:pPr>
            <a:r>
              <a:rPr lang="en-AU" sz="2000" i="1" dirty="0">
                <a:solidFill>
                  <a:schemeClr val="tx1"/>
                </a:solidFill>
                <a:latin typeface="+mn-lt"/>
              </a:rPr>
              <a:t>What were the problems in this scenario?</a:t>
            </a:r>
          </a:p>
          <a:p>
            <a:pPr>
              <a:buFont typeface="Arial" panose="020B0604020202020204" pitchFamily="34" charset="0"/>
              <a:buChar char="•"/>
            </a:pPr>
            <a:r>
              <a:rPr lang="en-AU" sz="2000" b="1" dirty="0">
                <a:solidFill>
                  <a:schemeClr val="tx1"/>
                </a:solidFill>
                <a:latin typeface="+mn-lt"/>
              </a:rPr>
              <a:t>Ineffective allocation of staff </a:t>
            </a:r>
            <a:r>
              <a:rPr lang="en-AU" sz="2000" dirty="0">
                <a:solidFill>
                  <a:schemeClr val="tx1"/>
                </a:solidFill>
                <a:latin typeface="+mn-lt"/>
              </a:rPr>
              <a:t>–</a:t>
            </a:r>
            <a:r>
              <a:rPr lang="en-AU" sz="2000" b="1" dirty="0">
                <a:solidFill>
                  <a:schemeClr val="tx1"/>
                </a:solidFill>
                <a:latin typeface="+mn-lt"/>
              </a:rPr>
              <a:t> </a:t>
            </a:r>
            <a:r>
              <a:rPr lang="en-AU" sz="2000" dirty="0">
                <a:solidFill>
                  <a:schemeClr val="tx1"/>
                </a:solidFill>
                <a:latin typeface="+mn-lt"/>
              </a:rPr>
              <a:t>Both support workers were working in the kitchen providing support to three people for one activity </a:t>
            </a:r>
            <a:r>
              <a:rPr lang="en-AU" sz="2000" dirty="0">
                <a:solidFill>
                  <a:schemeClr val="tx1"/>
                </a:solidFill>
                <a:latin typeface="+mn-lt"/>
                <a:sym typeface="Wingdings" panose="05000000000000000000" pitchFamily="2" charset="2"/>
              </a:rPr>
              <a:t> </a:t>
            </a:r>
            <a:r>
              <a:rPr lang="en-AU" sz="2000" b="0" i="0" dirty="0">
                <a:solidFill>
                  <a:srgbClr val="2A2A2A"/>
                </a:solidFill>
                <a:effectLst/>
                <a:latin typeface="+mn-lt"/>
              </a:rPr>
              <a:t>Staff working on the same activities, rather than separate</a:t>
            </a:r>
          </a:p>
          <a:p>
            <a:pPr>
              <a:buFont typeface="Arial" panose="020B0604020202020204" pitchFamily="34" charset="0"/>
              <a:buChar char="•"/>
            </a:pPr>
            <a:r>
              <a:rPr lang="en-AU" sz="2000" b="1" dirty="0">
                <a:solidFill>
                  <a:schemeClr val="tx1"/>
                </a:solidFill>
                <a:latin typeface="+mn-lt"/>
              </a:rPr>
              <a:t>No planning between staff </a:t>
            </a:r>
            <a:r>
              <a:rPr lang="en-AU" sz="2000" dirty="0">
                <a:solidFill>
                  <a:schemeClr val="tx1"/>
                </a:solidFill>
                <a:latin typeface="+mn-lt"/>
              </a:rPr>
              <a:t>–</a:t>
            </a:r>
            <a:r>
              <a:rPr lang="en-AU" sz="2000" b="1" dirty="0">
                <a:solidFill>
                  <a:schemeClr val="tx1"/>
                </a:solidFill>
                <a:latin typeface="+mn-lt"/>
                <a:sym typeface="Wingdings" panose="05000000000000000000" pitchFamily="2" charset="2"/>
              </a:rPr>
              <a:t> </a:t>
            </a:r>
            <a:r>
              <a:rPr lang="en-AU" sz="2000" dirty="0">
                <a:solidFill>
                  <a:schemeClr val="tx1"/>
                </a:solidFill>
                <a:latin typeface="+mn-lt"/>
                <a:sym typeface="Wingdings" panose="05000000000000000000" pitchFamily="2" charset="2"/>
              </a:rPr>
              <a:t>Staff providing uncoordinated support, one doing more work than the other</a:t>
            </a:r>
            <a:endParaRPr lang="en-AU" sz="2000" dirty="0">
              <a:solidFill>
                <a:schemeClr val="tx1"/>
              </a:solidFill>
              <a:latin typeface="+mn-lt"/>
            </a:endParaRPr>
          </a:p>
          <a:p>
            <a:pPr>
              <a:buFont typeface="Arial" panose="020B0604020202020204" pitchFamily="34" charset="0"/>
              <a:buChar char="•"/>
            </a:pPr>
            <a:r>
              <a:rPr lang="en-AU" sz="2000" b="1" dirty="0">
                <a:solidFill>
                  <a:schemeClr val="tx1"/>
                </a:solidFill>
                <a:latin typeface="+mn-lt"/>
              </a:rPr>
              <a:t>Extended moments of disengagement </a:t>
            </a:r>
            <a:r>
              <a:rPr lang="en-AU" sz="2000" dirty="0">
                <a:solidFill>
                  <a:schemeClr val="tx1"/>
                </a:solidFill>
                <a:latin typeface="+mn-lt"/>
              </a:rPr>
              <a:t>– Residents often watching the female worker, the person near the sink disengaged and did not want to cook, not enough opportunities in this activity for all three people to be engaged</a:t>
            </a:r>
          </a:p>
          <a:p>
            <a:pPr>
              <a:buFont typeface="Arial" panose="020B0604020202020204" pitchFamily="34" charset="0"/>
              <a:buChar char="•"/>
            </a:pPr>
            <a:r>
              <a:rPr lang="en-AU" sz="2000" b="1" dirty="0">
                <a:solidFill>
                  <a:schemeClr val="tx1"/>
                </a:solidFill>
                <a:latin typeface="+mn-lt"/>
              </a:rPr>
              <a:t>Missed opportunities – </a:t>
            </a:r>
            <a:r>
              <a:rPr lang="en-AU" sz="2000" dirty="0">
                <a:solidFill>
                  <a:schemeClr val="tx1"/>
                </a:solidFill>
                <a:latin typeface="+mn-lt"/>
              </a:rPr>
              <a:t>To provide effective assistance to cut carrot, acknowledge the person who came into the kitchen, for people supported to be more involved and engaged</a:t>
            </a:r>
          </a:p>
          <a:p>
            <a:endParaRPr lang="en-AU" sz="2000" b="1" dirty="0">
              <a:solidFill>
                <a:schemeClr val="tx1"/>
              </a:solidFill>
              <a:latin typeface="+mn-lt"/>
            </a:endParaRPr>
          </a:p>
          <a:p>
            <a:endParaRPr lang="en-AU" sz="2000" dirty="0">
              <a:solidFill>
                <a:schemeClr val="tx1"/>
              </a:solidFill>
              <a:latin typeface="+mn-lt"/>
            </a:endParaRPr>
          </a:p>
          <a:p>
            <a:endParaRPr lang="en-AU" sz="2000" dirty="0">
              <a:solidFill>
                <a:schemeClr val="tx1"/>
              </a:solidFill>
              <a:latin typeface="+mn-lt"/>
            </a:endParaRPr>
          </a:p>
          <a:p>
            <a:endParaRPr lang="en-AU" sz="2000" dirty="0">
              <a:solidFill>
                <a:schemeClr val="tx1"/>
              </a:solidFill>
              <a:latin typeface="+mn-lt"/>
            </a:endParaRPr>
          </a:p>
          <a:p>
            <a:endParaRPr lang="en-AU" sz="2000" dirty="0">
              <a:solidFill>
                <a:schemeClr val="tx1"/>
              </a:solidFill>
              <a:latin typeface="+mn-lt"/>
            </a:endParaRPr>
          </a:p>
          <a:p>
            <a:endParaRPr lang="en-AU" sz="2000" dirty="0">
              <a:solidFill>
                <a:schemeClr val="tx1"/>
              </a:solidFill>
              <a:latin typeface="+mn-lt"/>
            </a:endParaRPr>
          </a:p>
          <a:p>
            <a:pPr marL="230188" lvl="1" indent="0">
              <a:buNone/>
            </a:pPr>
            <a:endParaRPr lang="en-AU" sz="2000" dirty="0">
              <a:solidFill>
                <a:schemeClr val="tx1"/>
              </a:solidFill>
              <a:latin typeface="+mn-lt"/>
              <a:sym typeface="Wingdings" panose="05000000000000000000" pitchFamily="2" charset="2"/>
            </a:endParaRPr>
          </a:p>
          <a:p>
            <a:pPr lvl="1"/>
            <a:endParaRPr lang="en-AU" sz="2000" dirty="0">
              <a:solidFill>
                <a:schemeClr val="tx1"/>
              </a:solidFill>
              <a:latin typeface="+mn-lt"/>
            </a:endParaRPr>
          </a:p>
        </p:txBody>
      </p:sp>
    </p:spTree>
    <p:extLst>
      <p:ext uri="{BB962C8B-B14F-4D97-AF65-F5344CB8AC3E}">
        <p14:creationId xmlns:p14="http://schemas.microsoft.com/office/powerpoint/2010/main" val="642717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4063-5595-46D1-A86B-AD049B15FB32}"/>
              </a:ext>
            </a:extLst>
          </p:cNvPr>
          <p:cNvSpPr>
            <a:spLocks noGrp="1"/>
          </p:cNvSpPr>
          <p:nvPr>
            <p:ph type="title"/>
          </p:nvPr>
        </p:nvSpPr>
        <p:spPr/>
        <p:txBody>
          <a:bodyPr/>
          <a:lstStyle/>
          <a:p>
            <a:r>
              <a:rPr lang="en-AU" sz="3600" dirty="0">
                <a:latin typeface="+mn-lt"/>
              </a:rPr>
              <a:t>What Happens When There is No Shift Planning?</a:t>
            </a:r>
          </a:p>
        </p:txBody>
      </p:sp>
      <p:sp>
        <p:nvSpPr>
          <p:cNvPr id="3" name="Text Placeholder 2">
            <a:extLst>
              <a:ext uri="{FF2B5EF4-FFF2-40B4-BE49-F238E27FC236}">
                <a16:creationId xmlns:a16="http://schemas.microsoft.com/office/drawing/2014/main" id="{2B62D0CD-E11A-4051-B468-B8E29E4F89EA}"/>
              </a:ext>
            </a:extLst>
          </p:cNvPr>
          <p:cNvSpPr>
            <a:spLocks noGrp="1"/>
          </p:cNvSpPr>
          <p:nvPr>
            <p:ph type="body" idx="1"/>
          </p:nvPr>
        </p:nvSpPr>
        <p:spPr>
          <a:xfrm>
            <a:off x="624418" y="1703070"/>
            <a:ext cx="10944191" cy="4447889"/>
          </a:xfrm>
        </p:spPr>
        <p:txBody>
          <a:bodyPr/>
          <a:lstStyle/>
          <a:p>
            <a:pPr marL="0" indent="0" algn="l">
              <a:buNone/>
            </a:pPr>
            <a:r>
              <a:rPr lang="en-AU" sz="2400" b="0" i="0" dirty="0">
                <a:solidFill>
                  <a:srgbClr val="2A2A2A"/>
                </a:solidFill>
                <a:effectLst/>
                <a:latin typeface="+mn-lt"/>
              </a:rPr>
              <a:t>Without planning among staff on shift there is potential for problems to occur:</a:t>
            </a:r>
          </a:p>
          <a:p>
            <a:pPr lvl="1">
              <a:buFont typeface="Arial" panose="020B0604020202020204" pitchFamily="34" charset="0"/>
              <a:buChar char="•"/>
            </a:pPr>
            <a:r>
              <a:rPr lang="en-AU" sz="2400" b="0" i="0" dirty="0">
                <a:solidFill>
                  <a:srgbClr val="2A2A2A"/>
                </a:solidFill>
                <a:effectLst/>
                <a:latin typeface="+mn-lt"/>
              </a:rPr>
              <a:t>​Staff working on the same activities as each other, rather than separate activities</a:t>
            </a:r>
          </a:p>
          <a:p>
            <a:pPr lvl="1">
              <a:buFont typeface="Arial" panose="020B0604020202020204" pitchFamily="34" charset="0"/>
              <a:buChar char="•"/>
            </a:pPr>
            <a:r>
              <a:rPr lang="en-AU" sz="2400" b="0" i="0" dirty="0">
                <a:solidFill>
                  <a:srgbClr val="2A2A2A"/>
                </a:solidFill>
                <a:effectLst/>
                <a:latin typeface="+mn-lt"/>
              </a:rPr>
              <a:t>Staff wandering around providing ad-hoc and uncoordinated support</a:t>
            </a:r>
          </a:p>
          <a:p>
            <a:pPr lvl="1">
              <a:buFont typeface="Arial" panose="020B0604020202020204" pitchFamily="34" charset="0"/>
              <a:buChar char="•"/>
            </a:pPr>
            <a:r>
              <a:rPr lang="en-AU" sz="2400" b="0" i="0" dirty="0">
                <a:solidFill>
                  <a:srgbClr val="2A2A2A"/>
                </a:solidFill>
                <a:effectLst/>
                <a:latin typeface="+mn-lt"/>
              </a:rPr>
              <a:t>Staff feeling that the workload is unfairly shared, which can lead to friction between staff</a:t>
            </a:r>
          </a:p>
          <a:p>
            <a:pPr lvl="1">
              <a:buFont typeface="Arial" panose="020B0604020202020204" pitchFamily="34" charset="0"/>
              <a:buChar char="•"/>
            </a:pPr>
            <a:r>
              <a:rPr lang="en-AU" sz="2400" b="0" i="0" dirty="0">
                <a:solidFill>
                  <a:srgbClr val="2A2A2A"/>
                </a:solidFill>
                <a:effectLst/>
                <a:latin typeface="+mn-lt"/>
              </a:rPr>
              <a:t>The people you support being disengaged</a:t>
            </a:r>
          </a:p>
          <a:p>
            <a:endParaRPr lang="en-AU" dirty="0"/>
          </a:p>
        </p:txBody>
      </p:sp>
    </p:spTree>
    <p:extLst>
      <p:ext uri="{BB962C8B-B14F-4D97-AF65-F5344CB8AC3E}">
        <p14:creationId xmlns:p14="http://schemas.microsoft.com/office/powerpoint/2010/main" val="2352624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F20C-3231-4FD6-A644-770384F6CF7C}"/>
              </a:ext>
            </a:extLst>
          </p:cNvPr>
          <p:cNvSpPr>
            <a:spLocks noGrp="1"/>
          </p:cNvSpPr>
          <p:nvPr>
            <p:ph type="title"/>
          </p:nvPr>
        </p:nvSpPr>
        <p:spPr/>
        <p:txBody>
          <a:bodyPr/>
          <a:lstStyle/>
          <a:p>
            <a:r>
              <a:rPr lang="en-AU" sz="3600" dirty="0">
                <a:latin typeface="+mn-lt"/>
              </a:rPr>
              <a:t>Planning Before and During Shifts</a:t>
            </a:r>
          </a:p>
        </p:txBody>
      </p:sp>
      <p:sp>
        <p:nvSpPr>
          <p:cNvPr id="3" name="Text Placeholder 2">
            <a:extLst>
              <a:ext uri="{FF2B5EF4-FFF2-40B4-BE49-F238E27FC236}">
                <a16:creationId xmlns:a16="http://schemas.microsoft.com/office/drawing/2014/main" id="{2567DA0C-089E-48DA-BFE8-32AF028F8BCE}"/>
              </a:ext>
            </a:extLst>
          </p:cNvPr>
          <p:cNvSpPr>
            <a:spLocks noGrp="1"/>
          </p:cNvSpPr>
          <p:nvPr>
            <p:ph type="body" idx="1"/>
          </p:nvPr>
        </p:nvSpPr>
        <p:spPr>
          <a:xfrm>
            <a:off x="624418" y="1439334"/>
            <a:ext cx="10944191" cy="4986866"/>
          </a:xfrm>
        </p:spPr>
        <p:txBody>
          <a:bodyPr/>
          <a:lstStyle/>
          <a:p>
            <a:pPr>
              <a:buFont typeface="Arial" panose="020B0604020202020204" pitchFamily="34" charset="0"/>
              <a:buChar char="•"/>
            </a:pPr>
            <a:r>
              <a:rPr lang="en-AU" sz="2000" b="0" i="0" dirty="0">
                <a:solidFill>
                  <a:schemeClr val="tx1"/>
                </a:solidFill>
                <a:effectLst/>
                <a:latin typeface="+mn-lt"/>
              </a:rPr>
              <a:t>Shift plans help staff to plan what is likely to happen on their shift.</a:t>
            </a:r>
          </a:p>
          <a:p>
            <a:pPr>
              <a:buFont typeface="Arial" panose="020B0604020202020204" pitchFamily="34" charset="0"/>
              <a:buChar char="•"/>
            </a:pPr>
            <a:r>
              <a:rPr lang="en-AU" sz="2000" b="0" i="0" dirty="0">
                <a:solidFill>
                  <a:schemeClr val="tx1"/>
                </a:solidFill>
                <a:effectLst/>
                <a:latin typeface="+mn-lt"/>
              </a:rPr>
              <a:t>Having shift plans does not mean that staff need to follow a rigid routine. </a:t>
            </a:r>
          </a:p>
          <a:p>
            <a:pPr lvl="1">
              <a:buSzPct val="75000"/>
              <a:buFont typeface="Wingdings" panose="05000000000000000000" pitchFamily="2" charset="2"/>
              <a:buChar char="Ø"/>
            </a:pPr>
            <a:r>
              <a:rPr lang="en-AU" sz="2000" b="0" i="0" dirty="0">
                <a:solidFill>
                  <a:schemeClr val="tx1"/>
                </a:solidFill>
                <a:effectLst/>
                <a:latin typeface="+mn-lt"/>
              </a:rPr>
              <a:t>What happens each shift will still change according to day-to-day changes in the lives of the people they support. </a:t>
            </a:r>
            <a:endParaRPr lang="en-AU" sz="2000" dirty="0">
              <a:solidFill>
                <a:schemeClr val="tx1"/>
              </a:solidFill>
              <a:latin typeface="+mn-lt"/>
            </a:endParaRPr>
          </a:p>
          <a:p>
            <a:pPr>
              <a:buFont typeface="Arial" panose="020B0604020202020204" pitchFamily="34" charset="0"/>
              <a:buChar char="•"/>
            </a:pPr>
            <a:r>
              <a:rPr lang="en-AU" sz="2000" b="0" i="0" dirty="0">
                <a:solidFill>
                  <a:schemeClr val="tx1"/>
                </a:solidFill>
                <a:effectLst/>
                <a:latin typeface="+mn-lt"/>
              </a:rPr>
              <a:t>Staff who are working together need to plan together before and during the shift. </a:t>
            </a:r>
          </a:p>
          <a:p>
            <a:pPr lvl="1">
              <a:buSzPct val="75000"/>
              <a:buFont typeface="Wingdings" panose="05000000000000000000" pitchFamily="2" charset="2"/>
              <a:buChar char="Ø"/>
            </a:pPr>
            <a:r>
              <a:rPr lang="en-AU" sz="2000" b="0" i="0" dirty="0">
                <a:solidFill>
                  <a:schemeClr val="tx1"/>
                </a:solidFill>
                <a:effectLst/>
                <a:latin typeface="+mn-lt"/>
              </a:rPr>
              <a:t>They need to work out the key activities that will happen and who will be responsible for them.  </a:t>
            </a:r>
          </a:p>
          <a:p>
            <a:pPr>
              <a:buFont typeface="Arial" panose="020B0604020202020204" pitchFamily="34" charset="0"/>
              <a:buChar char="•"/>
            </a:pPr>
            <a:r>
              <a:rPr lang="en-AU" sz="2000" b="0" i="0" dirty="0">
                <a:solidFill>
                  <a:schemeClr val="tx1"/>
                </a:solidFill>
                <a:effectLst/>
                <a:latin typeface="+mn-lt"/>
              </a:rPr>
              <a:t>One way is to allocate staff to different areas of the house (e.g., kitchen, lounge room, bathroom) or activities (e.g., cooking, cleaning, leisure), rather than to specific individuals. </a:t>
            </a:r>
            <a:endParaRPr lang="en-AU" sz="2000" dirty="0">
              <a:solidFill>
                <a:schemeClr val="tx1"/>
              </a:solidFill>
              <a:latin typeface="+mn-lt"/>
            </a:endParaRPr>
          </a:p>
          <a:p>
            <a:pPr>
              <a:buFont typeface="Arial" panose="020B0604020202020204" pitchFamily="34" charset="0"/>
              <a:buChar char="•"/>
            </a:pPr>
            <a:r>
              <a:rPr lang="en-AU" sz="2000" b="0" i="0" dirty="0">
                <a:solidFill>
                  <a:schemeClr val="tx1"/>
                </a:solidFill>
                <a:effectLst/>
                <a:latin typeface="+mn-lt"/>
              </a:rPr>
              <a:t>As the shift progresses, staff working together need to continually update each other and when required modify the plan. </a:t>
            </a:r>
          </a:p>
          <a:p>
            <a:pPr>
              <a:buFont typeface="Arial" panose="020B0604020202020204" pitchFamily="34" charset="0"/>
              <a:buChar char="•"/>
            </a:pPr>
            <a:r>
              <a:rPr lang="en-AU" sz="2000" dirty="0">
                <a:solidFill>
                  <a:schemeClr val="tx1"/>
                </a:solidFill>
                <a:latin typeface="+mn-lt"/>
              </a:rPr>
              <a:t>You may need to facilitate and model planning before and during shifts until staff become comfortable doing it themselves. </a:t>
            </a:r>
            <a:endParaRPr lang="en-AU" sz="2000" b="0" i="0" dirty="0">
              <a:solidFill>
                <a:schemeClr val="tx1"/>
              </a:solidFill>
              <a:effectLst/>
              <a:latin typeface="+mn-lt"/>
            </a:endParaRPr>
          </a:p>
          <a:p>
            <a:pPr>
              <a:buFont typeface="Arial" panose="020B0604020202020204" pitchFamily="34" charset="0"/>
              <a:buChar char="•"/>
            </a:pPr>
            <a:endParaRPr lang="en-AU" sz="2200" dirty="0">
              <a:solidFill>
                <a:schemeClr val="tx1"/>
              </a:solidFill>
              <a:latin typeface="+mn-lt"/>
            </a:endParaRPr>
          </a:p>
        </p:txBody>
      </p:sp>
    </p:spTree>
    <p:extLst>
      <p:ext uri="{BB962C8B-B14F-4D97-AF65-F5344CB8AC3E}">
        <p14:creationId xmlns:p14="http://schemas.microsoft.com/office/powerpoint/2010/main" val="3647336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Good shift planning">
            <a:hlinkClick r:id="" action="ppaction://media"/>
            <a:extLst>
              <a:ext uri="{FF2B5EF4-FFF2-40B4-BE49-F238E27FC236}">
                <a16:creationId xmlns:a16="http://schemas.microsoft.com/office/drawing/2014/main" id="{16379481-3526-457C-9E3A-3520E119032C}"/>
              </a:ext>
            </a:extLst>
          </p:cNvPr>
          <p:cNvPicPr>
            <a:picLocks noRot="1" noChangeAspect="1"/>
          </p:cNvPicPr>
          <p:nvPr>
            <a:videoFile r:link="rId1"/>
          </p:nvPr>
        </p:nvPicPr>
        <p:blipFill>
          <a:blip r:embed="rId3"/>
          <a:stretch>
            <a:fillRect/>
          </a:stretch>
        </p:blipFill>
        <p:spPr>
          <a:xfrm>
            <a:off x="0" y="-30480"/>
            <a:ext cx="12192000" cy="6888480"/>
          </a:xfrm>
          <a:prstGeom prst="rect">
            <a:avLst/>
          </a:prstGeom>
        </p:spPr>
      </p:pic>
    </p:spTree>
    <p:extLst>
      <p:ext uri="{BB962C8B-B14F-4D97-AF65-F5344CB8AC3E}">
        <p14:creationId xmlns:p14="http://schemas.microsoft.com/office/powerpoint/2010/main" val="32386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D5F24-45A4-4B10-A2D4-6DBDBE19209B}"/>
              </a:ext>
            </a:extLst>
          </p:cNvPr>
          <p:cNvSpPr>
            <a:spLocks noGrp="1"/>
          </p:cNvSpPr>
          <p:nvPr>
            <p:ph type="title"/>
          </p:nvPr>
        </p:nvSpPr>
        <p:spPr/>
        <p:txBody>
          <a:bodyPr/>
          <a:lstStyle/>
          <a:p>
            <a:r>
              <a:rPr lang="en-AU" sz="3600" dirty="0">
                <a:latin typeface="+mn-lt"/>
              </a:rPr>
              <a:t>Activity</a:t>
            </a:r>
          </a:p>
        </p:txBody>
      </p:sp>
      <p:sp>
        <p:nvSpPr>
          <p:cNvPr id="3" name="Text Placeholder 2">
            <a:extLst>
              <a:ext uri="{FF2B5EF4-FFF2-40B4-BE49-F238E27FC236}">
                <a16:creationId xmlns:a16="http://schemas.microsoft.com/office/drawing/2014/main" id="{B3240D07-756D-4350-932D-90C4152A6E44}"/>
              </a:ext>
            </a:extLst>
          </p:cNvPr>
          <p:cNvSpPr>
            <a:spLocks noGrp="1"/>
          </p:cNvSpPr>
          <p:nvPr>
            <p:ph type="body" idx="1"/>
          </p:nvPr>
        </p:nvSpPr>
        <p:spPr/>
        <p:txBody>
          <a:bodyPr/>
          <a:lstStyle/>
          <a:p>
            <a:pPr algn="l">
              <a:buFont typeface="+mj-lt"/>
              <a:buAutoNum type="arabicPeriod"/>
            </a:pPr>
            <a:r>
              <a:rPr lang="en-AU" sz="2200" b="0" i="0" dirty="0">
                <a:solidFill>
                  <a:srgbClr val="2A2A2A"/>
                </a:solidFill>
                <a:effectLst/>
                <a:latin typeface="+mn-lt"/>
              </a:rPr>
              <a:t> What did the staff do differently in this scenario, compared to the previous scenario?</a:t>
            </a:r>
          </a:p>
          <a:p>
            <a:pPr algn="l">
              <a:buFont typeface="+mj-lt"/>
              <a:buAutoNum type="arabicPeriod"/>
            </a:pPr>
            <a:r>
              <a:rPr lang="en-AU" sz="2200" b="0" i="0" dirty="0">
                <a:solidFill>
                  <a:srgbClr val="2A2A2A"/>
                </a:solidFill>
                <a:effectLst/>
                <a:latin typeface="+mn-lt"/>
              </a:rPr>
              <a:t> What impact did it have on each person who was being supported?</a:t>
            </a:r>
          </a:p>
          <a:p>
            <a:pPr algn="l">
              <a:buFont typeface="+mj-lt"/>
              <a:buAutoNum type="arabicPeriod"/>
            </a:pPr>
            <a:r>
              <a:rPr lang="en-AU" sz="2200" b="0" i="0" dirty="0">
                <a:solidFill>
                  <a:srgbClr val="2A2A2A"/>
                </a:solidFill>
                <a:effectLst/>
                <a:latin typeface="+mn-lt"/>
              </a:rPr>
              <a:t> If you were the Frontline Practice Leader, how would you set the expectation that this way of planning and organising among staff needs to happen every shift?</a:t>
            </a:r>
          </a:p>
          <a:p>
            <a:endParaRPr lang="en-AU" dirty="0"/>
          </a:p>
        </p:txBody>
      </p:sp>
    </p:spTree>
    <p:extLst>
      <p:ext uri="{BB962C8B-B14F-4D97-AF65-F5344CB8AC3E}">
        <p14:creationId xmlns:p14="http://schemas.microsoft.com/office/powerpoint/2010/main" val="2217463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5E8F-16C1-4FCA-88E8-12A0F9DBB0B3}"/>
              </a:ext>
            </a:extLst>
          </p:cNvPr>
          <p:cNvSpPr>
            <a:spLocks noGrp="1"/>
          </p:cNvSpPr>
          <p:nvPr>
            <p:ph type="title"/>
          </p:nvPr>
        </p:nvSpPr>
        <p:spPr/>
        <p:txBody>
          <a:bodyPr/>
          <a:lstStyle/>
          <a:p>
            <a:r>
              <a:rPr kumimoji="0" lang="en-AU" altLang="en-US" sz="3600" b="1" i="0" u="none" strike="noStrike" kern="1200" cap="none" spc="0" normalizeH="0" baseline="0" noProof="0" dirty="0">
                <a:ln>
                  <a:noFill/>
                </a:ln>
                <a:solidFill>
                  <a:srgbClr val="E52212"/>
                </a:solidFill>
                <a:effectLst/>
                <a:uLnTx/>
                <a:uFillTx/>
                <a:latin typeface="Calibri" panose="020F0502020204030204"/>
                <a:ea typeface="Roboto Condensed" panose="02000000000000000000" pitchFamily="2" charset="0"/>
              </a:rPr>
              <a:t>Good </a:t>
            </a:r>
            <a:r>
              <a:rPr lang="en-AU" altLang="en-US" sz="3600" dirty="0">
                <a:latin typeface="Calibri" panose="020F0502020204030204"/>
              </a:rPr>
              <a:t>P</a:t>
            </a:r>
            <a:r>
              <a:rPr kumimoji="0" lang="en-AU" altLang="en-US" sz="3600" b="1" i="0" u="none" strike="noStrike" kern="1200" cap="none" spc="0" normalizeH="0" baseline="0" noProof="0" dirty="0" err="1">
                <a:ln>
                  <a:noFill/>
                </a:ln>
                <a:solidFill>
                  <a:srgbClr val="E52212"/>
                </a:solidFill>
                <a:effectLst/>
                <a:uLnTx/>
                <a:uFillTx/>
                <a:latin typeface="Calibri" panose="020F0502020204030204"/>
                <a:ea typeface="Roboto Condensed" panose="02000000000000000000" pitchFamily="2" charset="0"/>
              </a:rPr>
              <a:t>lanning</a:t>
            </a:r>
            <a:endParaRPr lang="en-AU" dirty="0"/>
          </a:p>
        </p:txBody>
      </p:sp>
      <p:sp>
        <p:nvSpPr>
          <p:cNvPr id="3" name="Text Placeholder 2">
            <a:extLst>
              <a:ext uri="{FF2B5EF4-FFF2-40B4-BE49-F238E27FC236}">
                <a16:creationId xmlns:a16="http://schemas.microsoft.com/office/drawing/2014/main" id="{A5F49486-8E3E-4EFF-8DAD-2B8F5FA25504}"/>
              </a:ext>
            </a:extLst>
          </p:cNvPr>
          <p:cNvSpPr>
            <a:spLocks noGrp="1"/>
          </p:cNvSpPr>
          <p:nvPr>
            <p:ph type="body" idx="1"/>
          </p:nvPr>
        </p:nvSpPr>
        <p:spPr>
          <a:xfrm>
            <a:off x="488516" y="1624996"/>
            <a:ext cx="11080094" cy="4525963"/>
          </a:xfrm>
        </p:spPr>
        <p:txBody>
          <a:bodyPr/>
          <a:lstStyle/>
          <a:p>
            <a:pPr>
              <a:buFont typeface="Arial" panose="020B0604020202020204" pitchFamily="34" charset="0"/>
              <a:buChar char="•"/>
            </a:pPr>
            <a:r>
              <a:rPr lang="en-AU" sz="2000" b="1" dirty="0">
                <a:solidFill>
                  <a:schemeClr val="tx1"/>
                </a:solidFill>
                <a:latin typeface="+mn-lt"/>
              </a:rPr>
              <a:t>Staff planned at the beginning of the shift </a:t>
            </a:r>
            <a:r>
              <a:rPr lang="en-AU" sz="2000" dirty="0">
                <a:solidFill>
                  <a:schemeClr val="tx1"/>
                </a:solidFill>
                <a:latin typeface="+mn-lt"/>
              </a:rPr>
              <a:t>–  worked out the key activities that will happen and who will be responsible for them. The female worker is more experienced in this service and led the conversation.</a:t>
            </a:r>
          </a:p>
          <a:p>
            <a:pPr>
              <a:buFont typeface="Arial" panose="020B0604020202020204" pitchFamily="34" charset="0"/>
              <a:buChar char="•"/>
            </a:pPr>
            <a:r>
              <a:rPr lang="en-AU" sz="2000" b="1" dirty="0">
                <a:solidFill>
                  <a:schemeClr val="tx1"/>
                </a:solidFill>
                <a:latin typeface="+mn-lt"/>
              </a:rPr>
              <a:t>Read the shift plan </a:t>
            </a:r>
            <a:r>
              <a:rPr lang="en-AU" sz="2000" dirty="0">
                <a:solidFill>
                  <a:schemeClr val="tx1"/>
                </a:solidFill>
                <a:latin typeface="+mn-lt"/>
              </a:rPr>
              <a:t>– the male worker read information about what is likely to happen and the support the people need and want</a:t>
            </a:r>
          </a:p>
          <a:p>
            <a:pPr>
              <a:buFont typeface="Arial" panose="020B0604020202020204" pitchFamily="34" charset="0"/>
              <a:buChar char="•"/>
            </a:pPr>
            <a:r>
              <a:rPr lang="en-AU" sz="2000" b="1" dirty="0">
                <a:solidFill>
                  <a:schemeClr val="tx1"/>
                </a:solidFill>
                <a:latin typeface="+mn-lt"/>
              </a:rPr>
              <a:t>Allocated to areas/activities</a:t>
            </a:r>
            <a:r>
              <a:rPr lang="en-AU" sz="2000" dirty="0">
                <a:solidFill>
                  <a:schemeClr val="tx1"/>
                </a:solidFill>
                <a:latin typeface="+mn-lt"/>
              </a:rPr>
              <a:t> – male worker in the kitchen, female worker supporting a resident to complete a form at the dining table. This allocation allowed for more individualised support.</a:t>
            </a:r>
          </a:p>
          <a:p>
            <a:pPr marL="185738" lvl="3" indent="-185738">
              <a:buSzPct val="100000"/>
            </a:pPr>
            <a:r>
              <a:rPr lang="en-AU" sz="2000" b="1" dirty="0">
                <a:solidFill>
                  <a:schemeClr val="tx1"/>
                </a:solidFill>
                <a:latin typeface="+mn-lt"/>
              </a:rPr>
              <a:t>People supported how they want and need it </a:t>
            </a:r>
            <a:r>
              <a:rPr lang="en-AU" sz="2000" dirty="0">
                <a:solidFill>
                  <a:schemeClr val="tx1"/>
                </a:solidFill>
                <a:latin typeface="+mn-lt"/>
              </a:rPr>
              <a:t>– support provided to two residents who wanted to cook, staff provided assistance to perform activities, female resident supported to complete a form, male resident acknowledged when he enters the area</a:t>
            </a:r>
            <a:endParaRPr lang="en-AU" sz="2000" b="1" dirty="0">
              <a:solidFill>
                <a:schemeClr val="tx1"/>
              </a:solidFill>
              <a:latin typeface="+mn-lt"/>
            </a:endParaRPr>
          </a:p>
          <a:p>
            <a:pPr marL="185738" lvl="3" indent="-185738">
              <a:buSzPct val="100000"/>
            </a:pPr>
            <a:r>
              <a:rPr lang="en-AU" sz="2000" b="1" dirty="0">
                <a:solidFill>
                  <a:schemeClr val="tx1"/>
                </a:solidFill>
                <a:latin typeface="+mn-lt"/>
              </a:rPr>
              <a:t>Staff updated each other during the shift </a:t>
            </a:r>
            <a:r>
              <a:rPr lang="en-AU" sz="2000" dirty="0">
                <a:solidFill>
                  <a:schemeClr val="tx1"/>
                </a:solidFill>
                <a:latin typeface="+mn-lt"/>
              </a:rPr>
              <a:t>–</a:t>
            </a:r>
            <a:r>
              <a:rPr lang="en-AU" sz="2000" b="1" dirty="0">
                <a:solidFill>
                  <a:schemeClr val="tx1"/>
                </a:solidFill>
                <a:latin typeface="+mn-lt"/>
              </a:rPr>
              <a:t> </a:t>
            </a:r>
            <a:r>
              <a:rPr lang="en-AU" sz="2000" dirty="0">
                <a:solidFill>
                  <a:schemeClr val="tx1"/>
                </a:solidFill>
                <a:latin typeface="+mn-lt"/>
              </a:rPr>
              <a:t>aware of what was happening, and no one was missed</a:t>
            </a:r>
            <a:endParaRPr lang="en-AU" sz="2000" b="1" dirty="0">
              <a:solidFill>
                <a:schemeClr val="tx1"/>
              </a:solidFill>
              <a:latin typeface="+mn-lt"/>
            </a:endParaRPr>
          </a:p>
        </p:txBody>
      </p:sp>
    </p:spTree>
    <p:extLst>
      <p:ext uri="{BB962C8B-B14F-4D97-AF65-F5344CB8AC3E}">
        <p14:creationId xmlns:p14="http://schemas.microsoft.com/office/powerpoint/2010/main" val="2577300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9190-1AF2-42F7-9E8E-083AB976DDA7}"/>
              </a:ext>
            </a:extLst>
          </p:cNvPr>
          <p:cNvSpPr>
            <a:spLocks noGrp="1"/>
          </p:cNvSpPr>
          <p:nvPr>
            <p:ph type="title"/>
          </p:nvPr>
        </p:nvSpPr>
        <p:spPr/>
        <p:txBody>
          <a:bodyPr/>
          <a:lstStyle/>
          <a:p>
            <a:r>
              <a:rPr lang="en-AU" sz="3600" b="1" i="0" dirty="0">
                <a:solidFill>
                  <a:srgbClr val="FF0000"/>
                </a:solidFill>
                <a:effectLst/>
                <a:latin typeface="+mn-lt"/>
              </a:rPr>
              <a:t>Developing Shift Plans</a:t>
            </a:r>
            <a:br>
              <a:rPr lang="en-AU" sz="3600" b="1" i="0" dirty="0">
                <a:solidFill>
                  <a:srgbClr val="FF0000"/>
                </a:solidFill>
                <a:effectLst/>
                <a:latin typeface="+mn-lt"/>
              </a:rPr>
            </a:br>
            <a:endParaRPr lang="en-AU" sz="3600" dirty="0">
              <a:solidFill>
                <a:srgbClr val="FF0000"/>
              </a:solidFill>
              <a:latin typeface="+mn-lt"/>
            </a:endParaRPr>
          </a:p>
        </p:txBody>
      </p:sp>
      <p:sp>
        <p:nvSpPr>
          <p:cNvPr id="3" name="Text Placeholder 2">
            <a:extLst>
              <a:ext uri="{FF2B5EF4-FFF2-40B4-BE49-F238E27FC236}">
                <a16:creationId xmlns:a16="http://schemas.microsoft.com/office/drawing/2014/main" id="{8420A848-6FAA-4F38-82B6-0C2EB4CEFB5A}"/>
              </a:ext>
            </a:extLst>
          </p:cNvPr>
          <p:cNvSpPr>
            <a:spLocks noGrp="1"/>
          </p:cNvSpPr>
          <p:nvPr>
            <p:ph type="body" idx="1"/>
          </p:nvPr>
        </p:nvSpPr>
        <p:spPr>
          <a:xfrm>
            <a:off x="624418" y="1360170"/>
            <a:ext cx="10944191" cy="4790789"/>
          </a:xfrm>
        </p:spPr>
        <p:txBody>
          <a:bodyPr/>
          <a:lstStyle/>
          <a:p>
            <a:pPr>
              <a:buFont typeface="Arial" panose="020B0604020202020204" pitchFamily="34" charset="0"/>
              <a:buChar char="•"/>
            </a:pPr>
            <a:r>
              <a:rPr lang="en-AU" sz="2400" b="0" i="0" dirty="0">
                <a:solidFill>
                  <a:srgbClr val="2A2A2A"/>
                </a:solidFill>
                <a:effectLst/>
                <a:latin typeface="+mn-lt"/>
              </a:rPr>
              <a:t>Shift plans must include useful and relevant information.</a:t>
            </a:r>
          </a:p>
          <a:p>
            <a:pPr>
              <a:buFont typeface="Arial" panose="020B0604020202020204" pitchFamily="34" charset="0"/>
              <a:buChar char="•"/>
            </a:pPr>
            <a:r>
              <a:rPr lang="en-AU" sz="2400" dirty="0">
                <a:solidFill>
                  <a:srgbClr val="2A2A2A"/>
                </a:solidFill>
                <a:latin typeface="+mn-lt"/>
              </a:rPr>
              <a:t>They</a:t>
            </a:r>
            <a:r>
              <a:rPr lang="en-AU" sz="2400" b="0" i="0" dirty="0">
                <a:solidFill>
                  <a:srgbClr val="2A2A2A"/>
                </a:solidFill>
                <a:effectLst/>
                <a:latin typeface="+mn-lt"/>
              </a:rPr>
              <a:t> require time and effort to be developed. </a:t>
            </a:r>
          </a:p>
          <a:p>
            <a:pPr>
              <a:buFont typeface="Arial" panose="020B0604020202020204" pitchFamily="34" charset="0"/>
              <a:buChar char="•"/>
            </a:pPr>
            <a:r>
              <a:rPr lang="en-AU" sz="2400" b="0" i="0" dirty="0">
                <a:solidFill>
                  <a:srgbClr val="2A2A2A"/>
                </a:solidFill>
                <a:effectLst/>
                <a:latin typeface="+mn-lt"/>
              </a:rPr>
              <a:t>There is no one way to make a shift plan. Each plan must be designed in a way that best communicates information.</a:t>
            </a:r>
          </a:p>
          <a:p>
            <a:pPr>
              <a:buFont typeface="Arial" panose="020B0604020202020204" pitchFamily="34" charset="0"/>
              <a:buChar char="•"/>
            </a:pPr>
            <a:r>
              <a:rPr lang="en-AU" sz="2400" b="0" i="0" dirty="0">
                <a:solidFill>
                  <a:srgbClr val="2A2A2A"/>
                </a:solidFill>
                <a:effectLst/>
                <a:latin typeface="+mn-lt"/>
              </a:rPr>
              <a:t>Good shift plans strike a balance between providing too much and too little information. They should be easy to follow and act upon, and not take too long to read. </a:t>
            </a:r>
            <a:br>
              <a:rPr lang="en-AU" sz="2400" dirty="0">
                <a:latin typeface="+mn-lt"/>
              </a:rPr>
            </a:br>
            <a:br>
              <a:rPr lang="en-AU" sz="2400" dirty="0">
                <a:latin typeface="+mn-lt"/>
              </a:rPr>
            </a:br>
            <a:r>
              <a:rPr lang="en-AU" sz="2400" dirty="0">
                <a:latin typeface="+mn-lt"/>
              </a:rPr>
              <a:t>	</a:t>
            </a:r>
            <a:r>
              <a:rPr lang="en-AU" sz="2400" b="0" i="0" dirty="0">
                <a:solidFill>
                  <a:srgbClr val="2A2A2A"/>
                </a:solidFill>
                <a:effectLst/>
                <a:latin typeface="+mn-lt"/>
              </a:rPr>
              <a:t>You could use one document or several. </a:t>
            </a:r>
            <a:r>
              <a:rPr lang="en-AU" sz="2400" b="0" i="0" u="none" strike="noStrike" dirty="0">
                <a:solidFill>
                  <a:schemeClr val="tx1"/>
                </a:solidFill>
                <a:effectLst/>
                <a:latin typeface="+mn-lt"/>
              </a:rPr>
              <a:t>See your workbook for an example. </a:t>
            </a:r>
            <a:endParaRPr lang="en-AU" sz="2400" b="0" i="0" dirty="0">
              <a:solidFill>
                <a:schemeClr val="tx1"/>
              </a:solidFill>
              <a:effectLst/>
              <a:latin typeface="+mn-lt"/>
            </a:endParaRPr>
          </a:p>
          <a:p>
            <a:endParaRPr lang="en-AU" dirty="0"/>
          </a:p>
        </p:txBody>
      </p:sp>
    </p:spTree>
    <p:extLst>
      <p:ext uri="{BB962C8B-B14F-4D97-AF65-F5344CB8AC3E}">
        <p14:creationId xmlns:p14="http://schemas.microsoft.com/office/powerpoint/2010/main" val="2725404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9190-1AF2-42F7-9E8E-083AB976DDA7}"/>
              </a:ext>
            </a:extLst>
          </p:cNvPr>
          <p:cNvSpPr>
            <a:spLocks noGrp="1"/>
          </p:cNvSpPr>
          <p:nvPr>
            <p:ph type="title"/>
          </p:nvPr>
        </p:nvSpPr>
        <p:spPr/>
        <p:txBody>
          <a:bodyPr/>
          <a:lstStyle/>
          <a:p>
            <a:r>
              <a:rPr lang="en-AU" sz="3600" b="1" i="0" dirty="0">
                <a:solidFill>
                  <a:srgbClr val="FF0000"/>
                </a:solidFill>
                <a:effectLst/>
                <a:latin typeface="+mn-lt"/>
              </a:rPr>
              <a:t>Writing Shift Plans</a:t>
            </a:r>
            <a:br>
              <a:rPr lang="en-AU" sz="3600" b="1" i="0" dirty="0">
                <a:solidFill>
                  <a:srgbClr val="FF0000"/>
                </a:solidFill>
                <a:effectLst/>
                <a:latin typeface="+mn-lt"/>
              </a:rPr>
            </a:br>
            <a:endParaRPr lang="en-AU" sz="3600" dirty="0">
              <a:solidFill>
                <a:srgbClr val="FF0000"/>
              </a:solidFill>
              <a:latin typeface="+mn-lt"/>
            </a:endParaRPr>
          </a:p>
        </p:txBody>
      </p:sp>
      <p:sp>
        <p:nvSpPr>
          <p:cNvPr id="3" name="Text Placeholder 2">
            <a:extLst>
              <a:ext uri="{FF2B5EF4-FFF2-40B4-BE49-F238E27FC236}">
                <a16:creationId xmlns:a16="http://schemas.microsoft.com/office/drawing/2014/main" id="{8420A848-6FAA-4F38-82B6-0C2EB4CEFB5A}"/>
              </a:ext>
            </a:extLst>
          </p:cNvPr>
          <p:cNvSpPr>
            <a:spLocks noGrp="1"/>
          </p:cNvSpPr>
          <p:nvPr>
            <p:ph type="body" idx="1"/>
          </p:nvPr>
        </p:nvSpPr>
        <p:spPr>
          <a:xfrm>
            <a:off x="624418" y="1360170"/>
            <a:ext cx="10944191" cy="4790789"/>
          </a:xfrm>
        </p:spPr>
        <p:txBody>
          <a:bodyPr/>
          <a:lstStyle/>
          <a:p>
            <a:pPr marL="0" indent="0" algn="l">
              <a:buNone/>
            </a:pPr>
            <a:r>
              <a:rPr lang="en-AU" sz="2400" b="0" i="0" dirty="0">
                <a:solidFill>
                  <a:srgbClr val="2A2A2A"/>
                </a:solidFill>
                <a:effectLst/>
                <a:latin typeface="+mn-lt"/>
              </a:rPr>
              <a:t>There are various ways of writing shift plans. You could use one or a combination of the following:</a:t>
            </a:r>
          </a:p>
          <a:p>
            <a:pPr lvl="1">
              <a:buFont typeface="Arial" panose="020B0604020202020204" pitchFamily="34" charset="0"/>
              <a:buChar char="•"/>
            </a:pPr>
            <a:r>
              <a:rPr lang="en-AU" sz="2400" b="0" i="0" dirty="0">
                <a:solidFill>
                  <a:srgbClr val="2A2A2A"/>
                </a:solidFill>
                <a:effectLst/>
                <a:latin typeface="+mn-lt"/>
              </a:rPr>
              <a:t>​The Frontline Practice Leader can write it</a:t>
            </a:r>
          </a:p>
          <a:p>
            <a:pPr lvl="1">
              <a:buFont typeface="Arial" panose="020B0604020202020204" pitchFamily="34" charset="0"/>
              <a:buChar char="•"/>
            </a:pPr>
            <a:r>
              <a:rPr lang="en-AU" sz="2400" b="0" i="0" dirty="0">
                <a:solidFill>
                  <a:srgbClr val="2A2A2A"/>
                </a:solidFill>
                <a:effectLst/>
                <a:latin typeface="+mn-lt"/>
              </a:rPr>
              <a:t>One or more knowledgeable support workers can write it (e.g., a support worker who regularly works a particular shift)</a:t>
            </a:r>
          </a:p>
          <a:p>
            <a:pPr lvl="1">
              <a:buFont typeface="Arial" panose="020B0604020202020204" pitchFamily="34" charset="0"/>
              <a:buChar char="•"/>
            </a:pPr>
            <a:r>
              <a:rPr lang="en-AU" sz="2400" b="0" i="0" dirty="0">
                <a:solidFill>
                  <a:srgbClr val="2A2A2A"/>
                </a:solidFill>
                <a:effectLst/>
                <a:latin typeface="+mn-lt"/>
              </a:rPr>
              <a:t>Staff working on shift can jot down their main tasks and then combine this information</a:t>
            </a:r>
          </a:p>
          <a:p>
            <a:pPr lvl="1">
              <a:buFont typeface="Arial" panose="020B0604020202020204" pitchFamily="34" charset="0"/>
              <a:buChar char="•"/>
            </a:pPr>
            <a:r>
              <a:rPr lang="en-AU" sz="2400" b="0" i="0" dirty="0">
                <a:solidFill>
                  <a:srgbClr val="2A2A2A"/>
                </a:solidFill>
                <a:effectLst/>
                <a:latin typeface="+mn-lt"/>
              </a:rPr>
              <a:t>The Frontline Practice Leader or a support worker can ask the person/people you support for their input about their routine and how they like to be supported</a:t>
            </a:r>
          </a:p>
          <a:p>
            <a:pPr lvl="1">
              <a:buFont typeface="Arial" panose="020B0604020202020204" pitchFamily="34" charset="0"/>
              <a:buChar char="•"/>
            </a:pPr>
            <a:r>
              <a:rPr lang="en-AU" sz="2400" b="0" i="0" dirty="0">
                <a:solidFill>
                  <a:srgbClr val="2A2A2A"/>
                </a:solidFill>
                <a:effectLst/>
                <a:latin typeface="+mn-lt"/>
              </a:rPr>
              <a:t>The Frontline Practice Leader can collate and condense information already written about each person in their individual plans and discuss a draft plan with the staff team.</a:t>
            </a:r>
          </a:p>
          <a:p>
            <a:endParaRPr lang="en-AU" dirty="0"/>
          </a:p>
        </p:txBody>
      </p:sp>
    </p:spTree>
    <p:extLst>
      <p:ext uri="{BB962C8B-B14F-4D97-AF65-F5344CB8AC3E}">
        <p14:creationId xmlns:p14="http://schemas.microsoft.com/office/powerpoint/2010/main" val="3440607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87A0-E10C-40F2-94B7-EED23B34F31E}"/>
              </a:ext>
            </a:extLst>
          </p:cNvPr>
          <p:cNvSpPr>
            <a:spLocks noGrp="1"/>
          </p:cNvSpPr>
          <p:nvPr>
            <p:ph type="title"/>
          </p:nvPr>
        </p:nvSpPr>
        <p:spPr/>
        <p:txBody>
          <a:bodyPr/>
          <a:lstStyle/>
          <a:p>
            <a:r>
              <a:rPr lang="en-AU" sz="3600" dirty="0">
                <a:latin typeface="+mn-lt"/>
              </a:rPr>
              <a:t>Reviewing Shift Plans</a:t>
            </a:r>
          </a:p>
        </p:txBody>
      </p:sp>
      <p:sp>
        <p:nvSpPr>
          <p:cNvPr id="3" name="Text Placeholder 2">
            <a:extLst>
              <a:ext uri="{FF2B5EF4-FFF2-40B4-BE49-F238E27FC236}">
                <a16:creationId xmlns:a16="http://schemas.microsoft.com/office/drawing/2014/main" id="{503A6B50-D5C3-4019-8CE3-E672CB14D89B}"/>
              </a:ext>
            </a:extLst>
          </p:cNvPr>
          <p:cNvSpPr>
            <a:spLocks noGrp="1"/>
          </p:cNvSpPr>
          <p:nvPr>
            <p:ph type="body" idx="1"/>
          </p:nvPr>
        </p:nvSpPr>
        <p:spPr/>
        <p:txBody>
          <a:bodyPr/>
          <a:lstStyle/>
          <a:p>
            <a:pPr>
              <a:buSzPct val="70000"/>
            </a:pPr>
            <a:r>
              <a:rPr lang="en-AU" sz="2200" b="0" i="0" dirty="0">
                <a:solidFill>
                  <a:srgbClr val="2A2A2A"/>
                </a:solidFill>
                <a:effectLst/>
                <a:latin typeface="+mn-lt"/>
              </a:rPr>
              <a:t>Once shift plans are drafted, they will need to be reviewed by staff who work in the service. You can ask individual support workers to provide comments or they can be reviewed collectively in team meetings.</a:t>
            </a:r>
          </a:p>
          <a:p>
            <a:pPr>
              <a:buSzPct val="70000"/>
            </a:pPr>
            <a:r>
              <a:rPr lang="en-AU" sz="2200" b="0" i="0" dirty="0">
                <a:solidFill>
                  <a:srgbClr val="2A2A2A"/>
                </a:solidFill>
                <a:effectLst/>
                <a:latin typeface="+mn-lt"/>
              </a:rPr>
              <a:t>Once developed, the shift plans will need to be regularly reviewed to ensure they are up to date and contain relevant information. </a:t>
            </a:r>
            <a:endParaRPr lang="en-AU" sz="2200" dirty="0">
              <a:latin typeface="+mn-lt"/>
            </a:endParaRPr>
          </a:p>
        </p:txBody>
      </p:sp>
    </p:spTree>
    <p:extLst>
      <p:ext uri="{BB962C8B-B14F-4D97-AF65-F5344CB8AC3E}">
        <p14:creationId xmlns:p14="http://schemas.microsoft.com/office/powerpoint/2010/main" val="2109918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hift plans interview">
            <a:hlinkClick r:id="" action="ppaction://media"/>
            <a:extLst>
              <a:ext uri="{FF2B5EF4-FFF2-40B4-BE49-F238E27FC236}">
                <a16:creationId xmlns:a16="http://schemas.microsoft.com/office/drawing/2014/main" id="{0D19F37F-CBCD-43C9-A0EF-43188A9DFA94}"/>
              </a:ext>
            </a:extLst>
          </p:cNvPr>
          <p:cNvPicPr>
            <a:picLocks noRot="1" noChangeAspect="1"/>
          </p:cNvPicPr>
          <p:nvPr>
            <a:videoFile r:link="rId1"/>
          </p:nvPr>
        </p:nvPicPr>
        <p:blipFill>
          <a:blip r:embed="rId3"/>
          <a:stretch>
            <a:fillRect/>
          </a:stretch>
        </p:blipFill>
        <p:spPr>
          <a:xfrm>
            <a:off x="0" y="-30480"/>
            <a:ext cx="12192000" cy="6888480"/>
          </a:xfrm>
          <a:prstGeom prst="rect">
            <a:avLst/>
          </a:prstGeom>
        </p:spPr>
      </p:pic>
    </p:spTree>
    <p:extLst>
      <p:ext uri="{BB962C8B-B14F-4D97-AF65-F5344CB8AC3E}">
        <p14:creationId xmlns:p14="http://schemas.microsoft.com/office/powerpoint/2010/main" val="6891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65206" y="51679"/>
            <a:ext cx="895350" cy="208279"/>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FFFFFF"/>
                </a:solidFill>
                <a:latin typeface="Roboto Condensed"/>
                <a:cs typeface="Roboto Condensed"/>
              </a:rPr>
              <a:t>latrobe.edu.au</a:t>
            </a:r>
            <a:endParaRPr sz="1200">
              <a:latin typeface="Roboto Condensed"/>
              <a:cs typeface="Roboto Condensed"/>
            </a:endParaRPr>
          </a:p>
        </p:txBody>
      </p:sp>
      <p:sp>
        <p:nvSpPr>
          <p:cNvPr id="3" name="object 3"/>
          <p:cNvSpPr/>
          <p:nvPr/>
        </p:nvSpPr>
        <p:spPr>
          <a:xfrm>
            <a:off x="10651235" y="6386665"/>
            <a:ext cx="1380743" cy="261378"/>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11722" y="536447"/>
            <a:ext cx="7792049" cy="505908"/>
          </a:xfrm>
          <a:prstGeom prst="rect">
            <a:avLst/>
          </a:prstGeom>
        </p:spPr>
        <p:txBody>
          <a:bodyPr vert="horz" wrap="square" lIns="0" tIns="13335" rIns="0" bIns="0" rtlCol="0">
            <a:spAutoFit/>
          </a:bodyPr>
          <a:lstStyle/>
          <a:p>
            <a:pPr marL="12700">
              <a:lnSpc>
                <a:spcPct val="100000"/>
              </a:lnSpc>
              <a:spcBef>
                <a:spcPts val="105"/>
              </a:spcBef>
            </a:pPr>
            <a:r>
              <a:rPr spc="-20" dirty="0">
                <a:solidFill>
                  <a:srgbClr val="E42112"/>
                </a:solidFill>
                <a:latin typeface="+mn-lt"/>
              </a:rPr>
              <a:t>What is Frontline Practice Leadership?</a:t>
            </a:r>
            <a:endParaRPr spc="-5" dirty="0">
              <a:solidFill>
                <a:srgbClr val="E42112"/>
              </a:solidFill>
              <a:latin typeface="+mn-lt"/>
            </a:endParaRPr>
          </a:p>
        </p:txBody>
      </p:sp>
      <p:sp>
        <p:nvSpPr>
          <p:cNvPr id="5" name="object 5"/>
          <p:cNvSpPr txBox="1"/>
          <p:nvPr/>
        </p:nvSpPr>
        <p:spPr>
          <a:xfrm>
            <a:off x="375781" y="1291625"/>
            <a:ext cx="11298477" cy="5771452"/>
          </a:xfrm>
          <a:prstGeom prst="rect">
            <a:avLst/>
          </a:prstGeom>
        </p:spPr>
        <p:txBody>
          <a:bodyPr vert="horz" wrap="square" lIns="0" tIns="12700" rIns="0" bIns="0" rtlCol="0">
            <a:spAutoFit/>
          </a:bodyPr>
          <a:lstStyle/>
          <a:p>
            <a:pPr marL="228600" marR="781050" indent="-216535">
              <a:lnSpc>
                <a:spcPct val="150000"/>
              </a:lnSpc>
              <a:spcBef>
                <a:spcPts val="1500"/>
              </a:spcBef>
              <a:buClr>
                <a:srgbClr val="E42112"/>
              </a:buClr>
              <a:buFont typeface="Wingdings 2"/>
              <a:buChar char=""/>
              <a:tabLst>
                <a:tab pos="229235" algn="l"/>
              </a:tabLst>
            </a:pPr>
            <a:r>
              <a:rPr lang="en-AU" sz="2000" spc="-5" dirty="0">
                <a:solidFill>
                  <a:schemeClr val="accent1">
                    <a:lumMod val="75000"/>
                  </a:schemeClr>
                </a:solidFill>
                <a:cs typeface="Calibri"/>
              </a:rPr>
              <a:t>Frontline Practice Leadership (FLPL) is the set of 5 tasks that are critical to ensuring good quality support for people with intellectual disabilities. </a:t>
            </a:r>
          </a:p>
          <a:p>
            <a:pPr marL="228600" marR="781050" indent="-216535">
              <a:lnSpc>
                <a:spcPct val="150000"/>
              </a:lnSpc>
              <a:spcBef>
                <a:spcPts val="1500"/>
              </a:spcBef>
              <a:buClr>
                <a:srgbClr val="E42112"/>
              </a:buClr>
              <a:buFont typeface="Wingdings 2"/>
              <a:buChar char=""/>
              <a:tabLst>
                <a:tab pos="229235" algn="l"/>
              </a:tabLst>
            </a:pPr>
            <a:r>
              <a:rPr lang="en-AU" sz="2000" dirty="0">
                <a:solidFill>
                  <a:schemeClr val="tx1"/>
                </a:solidFill>
              </a:rPr>
              <a:t>FLPL is a practical way of supporting staff to develop their skills and </a:t>
            </a:r>
            <a:br>
              <a:rPr lang="en-AU" sz="2000" dirty="0">
                <a:solidFill>
                  <a:schemeClr val="tx1"/>
                </a:solidFill>
              </a:rPr>
            </a:br>
            <a:r>
              <a:rPr lang="en-AU" sz="2000" dirty="0">
                <a:solidFill>
                  <a:schemeClr val="tx1"/>
                </a:solidFill>
              </a:rPr>
              <a:t>improve how they provide direct support to </a:t>
            </a:r>
            <a:br>
              <a:rPr lang="en-AU" sz="2000" dirty="0">
                <a:solidFill>
                  <a:schemeClr val="tx1"/>
                </a:solidFill>
              </a:rPr>
            </a:br>
            <a:r>
              <a:rPr lang="en-AU" sz="2000" dirty="0">
                <a:solidFill>
                  <a:schemeClr val="tx1"/>
                </a:solidFill>
              </a:rPr>
              <a:t>people with intellectual disabilities.</a:t>
            </a:r>
          </a:p>
          <a:p>
            <a:pPr marL="228600" marR="781050" indent="-216535">
              <a:lnSpc>
                <a:spcPct val="150000"/>
              </a:lnSpc>
              <a:spcBef>
                <a:spcPts val="1500"/>
              </a:spcBef>
              <a:buClr>
                <a:srgbClr val="E42112"/>
              </a:buClr>
              <a:buFont typeface="Wingdings 2"/>
              <a:buChar char=""/>
              <a:tabLst>
                <a:tab pos="229235" algn="l"/>
              </a:tabLst>
            </a:pPr>
            <a:r>
              <a:rPr sz="2000" spc="-5" dirty="0">
                <a:cs typeface="Calibri"/>
              </a:rPr>
              <a:t>Mansell et. al. (2004) </a:t>
            </a:r>
            <a:r>
              <a:rPr lang="en-AU" sz="2000" spc="-5" dirty="0">
                <a:cs typeface="Calibri"/>
              </a:rPr>
              <a:t>conceptualised practice leadership</a:t>
            </a:r>
            <a:br>
              <a:rPr lang="en-AU" sz="2000" spc="-5" dirty="0">
                <a:cs typeface="Calibri"/>
              </a:rPr>
            </a:br>
            <a:r>
              <a:rPr lang="en-AU" sz="2000" spc="-5" dirty="0">
                <a:cs typeface="Calibri"/>
              </a:rPr>
              <a:t>and the 5 tasks</a:t>
            </a:r>
            <a:r>
              <a:rPr sz="2000" spc="-5" dirty="0">
                <a:cs typeface="Calibri"/>
              </a:rPr>
              <a:t>.</a:t>
            </a:r>
            <a:endParaRPr lang="en-AU" sz="2000" spc="-5" dirty="0">
              <a:cs typeface="Calibri"/>
            </a:endParaRPr>
          </a:p>
          <a:p>
            <a:pPr marL="228600" marR="781050" indent="-216535">
              <a:lnSpc>
                <a:spcPct val="150000"/>
              </a:lnSpc>
              <a:spcBef>
                <a:spcPts val="1500"/>
              </a:spcBef>
              <a:buClr>
                <a:srgbClr val="E42112"/>
              </a:buClr>
              <a:buFont typeface="Wingdings 2"/>
              <a:buChar char=""/>
              <a:tabLst>
                <a:tab pos="229235" algn="l"/>
              </a:tabLst>
            </a:pPr>
            <a:r>
              <a:rPr lang="en-AU" sz="2000" spc="-5" dirty="0">
                <a:cs typeface="Calibri"/>
              </a:rPr>
              <a:t>Practice Leadership is different from frontline management. </a:t>
            </a:r>
            <a:br>
              <a:rPr lang="en-AU" sz="2000" spc="-5" dirty="0">
                <a:cs typeface="Calibri"/>
              </a:rPr>
            </a:br>
            <a:r>
              <a:rPr lang="en-AU" sz="2000" spc="-5" dirty="0">
                <a:cs typeface="Calibri"/>
              </a:rPr>
              <a:t>It is about guiding practice, rather than managing </a:t>
            </a:r>
            <a:br>
              <a:rPr lang="en-AU" sz="2000" spc="-5" dirty="0">
                <a:cs typeface="Calibri"/>
              </a:rPr>
            </a:br>
            <a:r>
              <a:rPr lang="en-AU" sz="2000" spc="-5" dirty="0">
                <a:cs typeface="Calibri"/>
              </a:rPr>
              <a:t>procedural aspects of the service and staff. </a:t>
            </a:r>
          </a:p>
          <a:p>
            <a:pPr marL="228600" marR="781050" indent="-216535">
              <a:lnSpc>
                <a:spcPct val="150000"/>
              </a:lnSpc>
              <a:spcBef>
                <a:spcPts val="1500"/>
              </a:spcBef>
              <a:buClr>
                <a:srgbClr val="E42112"/>
              </a:buClr>
              <a:buFont typeface="Wingdings 2"/>
              <a:buChar char=""/>
              <a:tabLst>
                <a:tab pos="229235" algn="l"/>
              </a:tabLst>
            </a:pPr>
            <a:endParaRPr sz="1800" dirty="0">
              <a:latin typeface="Calibri"/>
              <a:cs typeface="Calibri"/>
            </a:endParaRPr>
          </a:p>
        </p:txBody>
      </p:sp>
      <p:pic>
        <p:nvPicPr>
          <p:cNvPr id="6" name="Picture 5">
            <a:extLst>
              <a:ext uri="{FF2B5EF4-FFF2-40B4-BE49-F238E27FC236}">
                <a16:creationId xmlns:a16="http://schemas.microsoft.com/office/drawing/2014/main" id="{3AFBB9F4-F8DA-4E1D-90CF-E16C0A4E8F27}"/>
              </a:ext>
            </a:extLst>
          </p:cNvPr>
          <p:cNvPicPr>
            <a:picLocks noChangeAspect="1"/>
          </p:cNvPicPr>
          <p:nvPr/>
        </p:nvPicPr>
        <p:blipFill>
          <a:blip r:embed="rId4"/>
          <a:stretch>
            <a:fillRect/>
          </a:stretch>
        </p:blipFill>
        <p:spPr>
          <a:xfrm>
            <a:off x="6514031" y="1878623"/>
            <a:ext cx="4458769" cy="4442930"/>
          </a:xfrm>
          <a:prstGeom prst="rect">
            <a:avLst/>
          </a:prstGeom>
        </p:spPr>
      </p:pic>
    </p:spTree>
    <p:extLst>
      <p:ext uri="{BB962C8B-B14F-4D97-AF65-F5344CB8AC3E}">
        <p14:creationId xmlns:p14="http://schemas.microsoft.com/office/powerpoint/2010/main" val="1747952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64A0-8380-46F7-8242-B6018F60544D}"/>
              </a:ext>
            </a:extLst>
          </p:cNvPr>
          <p:cNvSpPr>
            <a:spLocks noGrp="1"/>
          </p:cNvSpPr>
          <p:nvPr>
            <p:ph type="title"/>
          </p:nvPr>
        </p:nvSpPr>
        <p:spPr>
          <a:xfrm>
            <a:off x="486632" y="288561"/>
            <a:ext cx="10944191" cy="836960"/>
          </a:xfrm>
        </p:spPr>
        <p:txBody>
          <a:bodyPr/>
          <a:lstStyle/>
          <a:p>
            <a:r>
              <a:rPr lang="en-AU" sz="3600" b="1" i="0" dirty="0">
                <a:solidFill>
                  <a:srgbClr val="FF0000"/>
                </a:solidFill>
                <a:effectLst/>
                <a:latin typeface="+mn-lt"/>
              </a:rPr>
              <a:t>Planning with the People You </a:t>
            </a:r>
            <a:r>
              <a:rPr lang="en-AU" sz="3600" dirty="0">
                <a:solidFill>
                  <a:srgbClr val="FF0000"/>
                </a:solidFill>
                <a:latin typeface="+mn-lt"/>
              </a:rPr>
              <a:t>S</a:t>
            </a:r>
            <a:r>
              <a:rPr lang="en-AU" sz="3600" b="1" i="0" dirty="0">
                <a:solidFill>
                  <a:srgbClr val="FF0000"/>
                </a:solidFill>
                <a:effectLst/>
                <a:latin typeface="+mn-lt"/>
              </a:rPr>
              <a:t>upport </a:t>
            </a:r>
            <a:br>
              <a:rPr lang="en-AU" sz="3600" b="1" i="0" dirty="0">
                <a:solidFill>
                  <a:srgbClr val="FF0000"/>
                </a:solidFill>
                <a:effectLst/>
                <a:latin typeface="+mn-lt"/>
              </a:rPr>
            </a:br>
            <a:endParaRPr lang="en-AU" sz="3600" dirty="0">
              <a:solidFill>
                <a:srgbClr val="FF0000"/>
              </a:solidFill>
              <a:latin typeface="+mn-lt"/>
            </a:endParaRPr>
          </a:p>
        </p:txBody>
      </p:sp>
      <p:sp>
        <p:nvSpPr>
          <p:cNvPr id="3" name="Text Placeholder 2">
            <a:extLst>
              <a:ext uri="{FF2B5EF4-FFF2-40B4-BE49-F238E27FC236}">
                <a16:creationId xmlns:a16="http://schemas.microsoft.com/office/drawing/2014/main" id="{C3D9004C-BB5B-40B8-8D45-B9FA1B18EAA7}"/>
              </a:ext>
            </a:extLst>
          </p:cNvPr>
          <p:cNvSpPr>
            <a:spLocks noGrp="1"/>
          </p:cNvSpPr>
          <p:nvPr>
            <p:ph type="body" idx="1"/>
          </p:nvPr>
        </p:nvSpPr>
        <p:spPr>
          <a:xfrm>
            <a:off x="624418" y="1463040"/>
            <a:ext cx="10944191" cy="4687919"/>
          </a:xfrm>
        </p:spPr>
        <p:txBody>
          <a:bodyPr/>
          <a:lstStyle/>
          <a:p>
            <a:r>
              <a:rPr lang="en-AU" sz="2000" b="0" i="0" dirty="0">
                <a:solidFill>
                  <a:schemeClr val="tx1"/>
                </a:solidFill>
                <a:effectLst/>
                <a:latin typeface="+mn-lt"/>
              </a:rPr>
              <a:t>Part of shift planning is communicating to the people you support what their day will look like and planning it with them.</a:t>
            </a:r>
          </a:p>
          <a:p>
            <a:r>
              <a:rPr lang="en-AU" sz="2000" b="0" i="0" dirty="0">
                <a:solidFill>
                  <a:schemeClr val="tx1"/>
                </a:solidFill>
                <a:effectLst/>
                <a:latin typeface="+mn-lt"/>
              </a:rPr>
              <a:t>A plan of the day is one way of communicating to the person you support what they can expect will happen. Some services use pictured plans to represent the key activities for the day. See an example in your workbook</a:t>
            </a:r>
            <a:r>
              <a:rPr lang="en-AU" sz="2000" b="0" i="0" u="none" strike="noStrike" dirty="0">
                <a:solidFill>
                  <a:schemeClr val="tx1"/>
                </a:solidFill>
                <a:effectLst/>
                <a:latin typeface="+mn-lt"/>
              </a:rPr>
              <a:t>.</a:t>
            </a:r>
            <a:endParaRPr lang="en-AU" sz="2000" dirty="0">
              <a:solidFill>
                <a:schemeClr val="tx1"/>
              </a:solidFill>
              <a:latin typeface="+mn-lt"/>
            </a:endParaRPr>
          </a:p>
          <a:p>
            <a:r>
              <a:rPr lang="en-AU" sz="2000" b="0" i="0" dirty="0">
                <a:solidFill>
                  <a:schemeClr val="tx1"/>
                </a:solidFill>
                <a:effectLst/>
                <a:latin typeface="+mn-lt"/>
              </a:rPr>
              <a:t>In other services, staff spend time with each person on each shift to plan with them what will happen during the shift. The plan may be developed verbally, by writing it down, or using pictures. </a:t>
            </a:r>
          </a:p>
          <a:p>
            <a:endParaRPr lang="en-AU" dirty="0">
              <a:solidFill>
                <a:schemeClr val="tx1"/>
              </a:solidFill>
            </a:endParaRPr>
          </a:p>
        </p:txBody>
      </p:sp>
      <p:graphicFrame>
        <p:nvGraphicFramePr>
          <p:cNvPr id="4" name="Table 4">
            <a:extLst>
              <a:ext uri="{FF2B5EF4-FFF2-40B4-BE49-F238E27FC236}">
                <a16:creationId xmlns:a16="http://schemas.microsoft.com/office/drawing/2014/main" id="{59B9A2F9-6C19-4524-87C7-CD1D2BC11A6C}"/>
              </a:ext>
            </a:extLst>
          </p:cNvPr>
          <p:cNvGraphicFramePr>
            <a:graphicFrameLocks noGrp="1"/>
          </p:cNvGraphicFramePr>
          <p:nvPr>
            <p:extLst>
              <p:ext uri="{D42A27DB-BD31-4B8C-83A1-F6EECF244321}">
                <p14:modId xmlns:p14="http://schemas.microsoft.com/office/powerpoint/2010/main" val="1388793005"/>
              </p:ext>
            </p:extLst>
          </p:nvPr>
        </p:nvGraphicFramePr>
        <p:xfrm>
          <a:off x="2770853" y="4102101"/>
          <a:ext cx="6035040" cy="2585718"/>
        </p:xfrm>
        <a:graphic>
          <a:graphicData uri="http://schemas.openxmlformats.org/drawingml/2006/table">
            <a:tbl>
              <a:tblPr firstRow="1" bandRow="1"/>
              <a:tblGrid>
                <a:gridCol w="1045759">
                  <a:extLst>
                    <a:ext uri="{9D8B030D-6E8A-4147-A177-3AD203B41FA5}">
                      <a16:colId xmlns:a16="http://schemas.microsoft.com/office/drawing/2014/main" val="259507448"/>
                    </a:ext>
                  </a:extLst>
                </a:gridCol>
                <a:gridCol w="4989281">
                  <a:extLst>
                    <a:ext uri="{9D8B030D-6E8A-4147-A177-3AD203B41FA5}">
                      <a16:colId xmlns:a16="http://schemas.microsoft.com/office/drawing/2014/main" val="4064957470"/>
                    </a:ext>
                  </a:extLst>
                </a:gridCol>
              </a:tblGrid>
              <a:tr h="431939">
                <a:tc>
                  <a:txBody>
                    <a:bodyPr/>
                    <a:lstStyle/>
                    <a:p>
                      <a:pPr algn="l" fontAlgn="t"/>
                      <a:r>
                        <a:rPr lang="en-AU" b="1" dirty="0">
                          <a:solidFill>
                            <a:srgbClr val="2A2A2A"/>
                          </a:solidFill>
                          <a:effectLst/>
                        </a:rPr>
                        <a:t>7-9am:</a:t>
                      </a:r>
                    </a:p>
                  </a:txBody>
                  <a:tcPr/>
                </a:tc>
                <a:tc>
                  <a:txBody>
                    <a:bodyPr/>
                    <a:lstStyle/>
                    <a:p>
                      <a:pPr algn="l" fontAlgn="t"/>
                      <a:r>
                        <a:rPr lang="en-AU" dirty="0">
                          <a:solidFill>
                            <a:srgbClr val="2A2A2A"/>
                          </a:solidFill>
                          <a:effectLst/>
                        </a:rPr>
                        <a:t>Wake up, shower, wash my hair.</a:t>
                      </a:r>
                    </a:p>
                  </a:txBody>
                  <a:tcPr/>
                </a:tc>
                <a:extLst>
                  <a:ext uri="{0D108BD9-81ED-4DB2-BD59-A6C34878D82A}">
                    <a16:rowId xmlns:a16="http://schemas.microsoft.com/office/drawing/2014/main" val="376570459"/>
                  </a:ext>
                </a:extLst>
              </a:tr>
              <a:tr h="426023">
                <a:tc>
                  <a:txBody>
                    <a:bodyPr/>
                    <a:lstStyle/>
                    <a:p>
                      <a:pPr algn="l" fontAlgn="t"/>
                      <a:r>
                        <a:rPr lang="en-AU" b="1" dirty="0">
                          <a:solidFill>
                            <a:srgbClr val="2A2A2A"/>
                          </a:solidFill>
                          <a:effectLst/>
                        </a:rPr>
                        <a:t>10am:</a:t>
                      </a:r>
                    </a:p>
                  </a:txBody>
                  <a:tcPr/>
                </a:tc>
                <a:tc>
                  <a:txBody>
                    <a:bodyPr/>
                    <a:lstStyle/>
                    <a:p>
                      <a:pPr algn="l" fontAlgn="t"/>
                      <a:r>
                        <a:rPr lang="en-AU" dirty="0">
                          <a:solidFill>
                            <a:srgbClr val="2A2A2A"/>
                          </a:solidFill>
                          <a:effectLst/>
                        </a:rPr>
                        <a:t>Go for a walk.</a:t>
                      </a:r>
                    </a:p>
                  </a:txBody>
                  <a:tcPr/>
                </a:tc>
                <a:extLst>
                  <a:ext uri="{0D108BD9-81ED-4DB2-BD59-A6C34878D82A}">
                    <a16:rowId xmlns:a16="http://schemas.microsoft.com/office/drawing/2014/main" val="2544245961"/>
                  </a:ext>
                </a:extLst>
              </a:tr>
              <a:tr h="431939">
                <a:tc>
                  <a:txBody>
                    <a:bodyPr/>
                    <a:lstStyle/>
                    <a:p>
                      <a:pPr algn="l" fontAlgn="t"/>
                      <a:r>
                        <a:rPr lang="en-AU" b="1">
                          <a:solidFill>
                            <a:srgbClr val="2A2A2A"/>
                          </a:solidFill>
                          <a:effectLst/>
                        </a:rPr>
                        <a:t>​12-3pm:</a:t>
                      </a:r>
                    </a:p>
                  </a:txBody>
                  <a:tcPr/>
                </a:tc>
                <a:tc>
                  <a:txBody>
                    <a:bodyPr/>
                    <a:lstStyle/>
                    <a:p>
                      <a:pPr algn="l" fontAlgn="t"/>
                      <a:r>
                        <a:rPr lang="en-AU">
                          <a:solidFill>
                            <a:srgbClr val="2A2A2A"/>
                          </a:solidFill>
                          <a:effectLst/>
                        </a:rPr>
                        <a:t>Go to the bank and shop. Buy lunch.</a:t>
                      </a:r>
                    </a:p>
                  </a:txBody>
                  <a:tcPr/>
                </a:tc>
                <a:extLst>
                  <a:ext uri="{0D108BD9-81ED-4DB2-BD59-A6C34878D82A}">
                    <a16:rowId xmlns:a16="http://schemas.microsoft.com/office/drawing/2014/main" val="1682176527"/>
                  </a:ext>
                </a:extLst>
              </a:tr>
              <a:tr h="431939">
                <a:tc>
                  <a:txBody>
                    <a:bodyPr/>
                    <a:lstStyle/>
                    <a:p>
                      <a:pPr algn="l" fontAlgn="t"/>
                      <a:r>
                        <a:rPr lang="en-AU" b="1">
                          <a:solidFill>
                            <a:srgbClr val="2A2A2A"/>
                          </a:solidFill>
                          <a:effectLst/>
                        </a:rPr>
                        <a:t>​5:30pm</a:t>
                      </a:r>
                    </a:p>
                  </a:txBody>
                  <a:tcPr/>
                </a:tc>
                <a:tc>
                  <a:txBody>
                    <a:bodyPr/>
                    <a:lstStyle/>
                    <a:p>
                      <a:pPr algn="l" fontAlgn="t"/>
                      <a:r>
                        <a:rPr lang="en-AU">
                          <a:solidFill>
                            <a:srgbClr val="2A2A2A"/>
                          </a:solidFill>
                          <a:effectLst/>
                        </a:rPr>
                        <a:t>Ring mum.</a:t>
                      </a:r>
                    </a:p>
                  </a:txBody>
                  <a:tcPr/>
                </a:tc>
                <a:extLst>
                  <a:ext uri="{0D108BD9-81ED-4DB2-BD59-A6C34878D82A}">
                    <a16:rowId xmlns:a16="http://schemas.microsoft.com/office/drawing/2014/main" val="3602038578"/>
                  </a:ext>
                </a:extLst>
              </a:tr>
              <a:tr h="431939">
                <a:tc>
                  <a:txBody>
                    <a:bodyPr/>
                    <a:lstStyle/>
                    <a:p>
                      <a:pPr algn="l" fontAlgn="t"/>
                      <a:r>
                        <a:rPr lang="en-AU" b="1">
                          <a:solidFill>
                            <a:srgbClr val="2A2A2A"/>
                          </a:solidFill>
                          <a:effectLst/>
                        </a:rPr>
                        <a:t>​6-7pm:</a:t>
                      </a:r>
                    </a:p>
                  </a:txBody>
                  <a:tcPr/>
                </a:tc>
                <a:tc>
                  <a:txBody>
                    <a:bodyPr/>
                    <a:lstStyle/>
                    <a:p>
                      <a:pPr algn="l" fontAlgn="t"/>
                      <a:r>
                        <a:rPr lang="en-AU">
                          <a:solidFill>
                            <a:srgbClr val="2A2A2A"/>
                          </a:solidFill>
                          <a:effectLst/>
                        </a:rPr>
                        <a:t>Make dinner. </a:t>
                      </a:r>
                    </a:p>
                  </a:txBody>
                  <a:tcPr/>
                </a:tc>
                <a:extLst>
                  <a:ext uri="{0D108BD9-81ED-4DB2-BD59-A6C34878D82A}">
                    <a16:rowId xmlns:a16="http://schemas.microsoft.com/office/drawing/2014/main" val="2640084307"/>
                  </a:ext>
                </a:extLst>
              </a:tr>
              <a:tr h="431939">
                <a:tc>
                  <a:txBody>
                    <a:bodyPr/>
                    <a:lstStyle/>
                    <a:p>
                      <a:pPr algn="l" fontAlgn="t"/>
                      <a:r>
                        <a:rPr lang="en-AU" b="1">
                          <a:solidFill>
                            <a:srgbClr val="2A2A2A"/>
                          </a:solidFill>
                          <a:effectLst/>
                        </a:rPr>
                        <a:t>​7-10pm:</a:t>
                      </a:r>
                    </a:p>
                  </a:txBody>
                  <a:tcPr/>
                </a:tc>
                <a:tc>
                  <a:txBody>
                    <a:bodyPr/>
                    <a:lstStyle/>
                    <a:p>
                      <a:pPr algn="l" fontAlgn="t"/>
                      <a:r>
                        <a:rPr lang="en-AU" dirty="0">
                          <a:solidFill>
                            <a:srgbClr val="2A2A2A"/>
                          </a:solidFill>
                          <a:effectLst/>
                        </a:rPr>
                        <a:t>Have a chat and watch TV.</a:t>
                      </a:r>
                    </a:p>
                  </a:txBody>
                  <a:tcPr/>
                </a:tc>
                <a:extLst>
                  <a:ext uri="{0D108BD9-81ED-4DB2-BD59-A6C34878D82A}">
                    <a16:rowId xmlns:a16="http://schemas.microsoft.com/office/drawing/2014/main" val="4110922699"/>
                  </a:ext>
                </a:extLst>
              </a:tr>
            </a:tbl>
          </a:graphicData>
        </a:graphic>
      </p:graphicFrame>
    </p:spTree>
    <p:extLst>
      <p:ext uri="{BB962C8B-B14F-4D97-AF65-F5344CB8AC3E}">
        <p14:creationId xmlns:p14="http://schemas.microsoft.com/office/powerpoint/2010/main" val="2802974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offee three ways">
            <a:hlinkClick r:id="" action="ppaction://media"/>
            <a:extLst>
              <a:ext uri="{FF2B5EF4-FFF2-40B4-BE49-F238E27FC236}">
                <a16:creationId xmlns:a16="http://schemas.microsoft.com/office/drawing/2014/main" id="{71CCC5C4-91A4-4F1F-ABD3-1286E6C291D4}"/>
              </a:ext>
            </a:extLst>
          </p:cNvPr>
          <p:cNvPicPr>
            <a:picLocks noRot="1" noChangeAspect="1"/>
          </p:cNvPicPr>
          <p:nvPr>
            <a:videoFile r:link="rId1"/>
          </p:nvPr>
        </p:nvPicPr>
        <p:blipFill>
          <a:blip r:embed="rId3"/>
          <a:stretch>
            <a:fillRect/>
          </a:stretch>
        </p:blipFill>
        <p:spPr>
          <a:xfrm>
            <a:off x="0" y="-30480"/>
            <a:ext cx="12192000" cy="6888480"/>
          </a:xfrm>
          <a:prstGeom prst="rect">
            <a:avLst/>
          </a:prstGeom>
        </p:spPr>
      </p:pic>
    </p:spTree>
    <p:extLst>
      <p:ext uri="{BB962C8B-B14F-4D97-AF65-F5344CB8AC3E}">
        <p14:creationId xmlns:p14="http://schemas.microsoft.com/office/powerpoint/2010/main" val="413724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9417-91D4-4A52-9FA8-500DD4E11A75}"/>
              </a:ext>
            </a:extLst>
          </p:cNvPr>
          <p:cNvSpPr>
            <a:spLocks noGrp="1"/>
          </p:cNvSpPr>
          <p:nvPr>
            <p:ph type="title"/>
          </p:nvPr>
        </p:nvSpPr>
        <p:spPr/>
        <p:txBody>
          <a:bodyPr/>
          <a:lstStyle/>
          <a:p>
            <a:r>
              <a:rPr lang="en-AU" sz="3600" dirty="0">
                <a:latin typeface="+mn-lt"/>
              </a:rPr>
              <a:t>Activity</a:t>
            </a:r>
          </a:p>
        </p:txBody>
      </p:sp>
      <p:sp>
        <p:nvSpPr>
          <p:cNvPr id="3" name="Text Placeholder 2">
            <a:extLst>
              <a:ext uri="{FF2B5EF4-FFF2-40B4-BE49-F238E27FC236}">
                <a16:creationId xmlns:a16="http://schemas.microsoft.com/office/drawing/2014/main" id="{9F5C05F8-F8FF-4235-A1D8-D29F325BAE38}"/>
              </a:ext>
            </a:extLst>
          </p:cNvPr>
          <p:cNvSpPr>
            <a:spLocks noGrp="1"/>
          </p:cNvSpPr>
          <p:nvPr>
            <p:ph type="body" idx="1"/>
          </p:nvPr>
        </p:nvSpPr>
        <p:spPr/>
        <p:txBody>
          <a:bodyPr/>
          <a:lstStyle/>
          <a:p>
            <a:pPr algn="l">
              <a:buFont typeface="+mj-lt"/>
              <a:buAutoNum type="arabicPeriod"/>
            </a:pPr>
            <a:r>
              <a:rPr lang="en-AU" sz="2200" b="0" i="0" dirty="0">
                <a:solidFill>
                  <a:srgbClr val="2A2A2A"/>
                </a:solidFill>
                <a:effectLst/>
                <a:latin typeface="+mn-lt"/>
              </a:rPr>
              <a:t> What would it be like for the person receiving support in three different ways to make their coffee?</a:t>
            </a:r>
          </a:p>
          <a:p>
            <a:pPr algn="l">
              <a:buFont typeface="+mj-lt"/>
              <a:buAutoNum type="arabicPeriod"/>
            </a:pPr>
            <a:r>
              <a:rPr lang="en-AU" sz="2200" b="0" i="0" dirty="0">
                <a:solidFill>
                  <a:srgbClr val="2A2A2A"/>
                </a:solidFill>
                <a:effectLst/>
                <a:latin typeface="+mn-lt"/>
              </a:rPr>
              <a:t> Imagine you are the Practice Leader in this service: </a:t>
            </a:r>
          </a:p>
          <a:p>
            <a:pPr marL="230188" lvl="1" indent="0">
              <a:buNone/>
            </a:pPr>
            <a:r>
              <a:rPr lang="en-AU" sz="2200" dirty="0">
                <a:solidFill>
                  <a:srgbClr val="2A2A2A"/>
                </a:solidFill>
                <a:latin typeface="+mn-lt"/>
              </a:rPr>
              <a:t>	</a:t>
            </a:r>
            <a:r>
              <a:rPr lang="en-AU" sz="2200" b="0" i="1" dirty="0">
                <a:solidFill>
                  <a:srgbClr val="2A2A2A"/>
                </a:solidFill>
                <a:effectLst/>
                <a:latin typeface="+mn-lt"/>
              </a:rPr>
              <a:t>What would you do to establish consistency in how staff support this person to make his 	coffee?</a:t>
            </a:r>
          </a:p>
          <a:p>
            <a:endParaRPr lang="en-AU" dirty="0"/>
          </a:p>
        </p:txBody>
      </p:sp>
    </p:spTree>
    <p:extLst>
      <p:ext uri="{BB962C8B-B14F-4D97-AF65-F5344CB8AC3E}">
        <p14:creationId xmlns:p14="http://schemas.microsoft.com/office/powerpoint/2010/main" val="2930001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8C77-F6D4-462D-A0ED-EB627E653C99}"/>
              </a:ext>
            </a:extLst>
          </p:cNvPr>
          <p:cNvSpPr>
            <a:spLocks noGrp="1"/>
          </p:cNvSpPr>
          <p:nvPr>
            <p:ph type="title"/>
          </p:nvPr>
        </p:nvSpPr>
        <p:spPr/>
        <p:txBody>
          <a:bodyPr/>
          <a:lstStyle/>
          <a:p>
            <a:r>
              <a:rPr lang="en-AU" sz="3600" dirty="0">
                <a:latin typeface="+mn-lt"/>
              </a:rPr>
              <a:t>Summary: Allocating and Organising Staff</a:t>
            </a:r>
          </a:p>
        </p:txBody>
      </p:sp>
      <p:sp>
        <p:nvSpPr>
          <p:cNvPr id="3" name="Text Placeholder 2">
            <a:extLst>
              <a:ext uri="{FF2B5EF4-FFF2-40B4-BE49-F238E27FC236}">
                <a16:creationId xmlns:a16="http://schemas.microsoft.com/office/drawing/2014/main" id="{0305B7B6-37DA-4BDF-AFFE-15190D6F15B9}"/>
              </a:ext>
            </a:extLst>
          </p:cNvPr>
          <p:cNvSpPr>
            <a:spLocks noGrp="1"/>
          </p:cNvSpPr>
          <p:nvPr>
            <p:ph type="body" idx="1"/>
          </p:nvPr>
        </p:nvSpPr>
        <p:spPr/>
        <p:txBody>
          <a:bodyPr/>
          <a:lstStyle/>
          <a:p>
            <a:pPr>
              <a:buFont typeface="Arial" panose="020B0604020202020204" pitchFamily="34" charset="0"/>
              <a:buChar char="•"/>
            </a:pPr>
            <a:r>
              <a:rPr lang="en-AU" sz="2200" dirty="0">
                <a:solidFill>
                  <a:schemeClr val="tx1"/>
                </a:solidFill>
                <a:latin typeface="+mn-lt"/>
              </a:rPr>
              <a:t>Frontline Practice Leaders must organise and allocate staff so that each person receives the support they need and want. </a:t>
            </a:r>
          </a:p>
          <a:p>
            <a:pPr>
              <a:buFont typeface="Arial" panose="020B0604020202020204" pitchFamily="34" charset="0"/>
              <a:buChar char="•"/>
            </a:pPr>
            <a:r>
              <a:rPr lang="en-AU" sz="2200" dirty="0">
                <a:solidFill>
                  <a:schemeClr val="tx1"/>
                </a:solidFill>
                <a:latin typeface="+mn-lt"/>
              </a:rPr>
              <a:t>They must </a:t>
            </a:r>
            <a:r>
              <a:rPr lang="en-AU" sz="2200" b="1" dirty="0">
                <a:solidFill>
                  <a:schemeClr val="tx1"/>
                </a:solidFill>
                <a:latin typeface="+mn-lt"/>
              </a:rPr>
              <a:t>ensure there are shift plans, and that staff plan before and during shifts, and with the people they support. </a:t>
            </a:r>
          </a:p>
          <a:p>
            <a:pPr>
              <a:buFont typeface="Arial" panose="020B0604020202020204" pitchFamily="34" charset="0"/>
              <a:buChar char="•"/>
            </a:pPr>
            <a:r>
              <a:rPr lang="en-AU" sz="2200" dirty="0">
                <a:solidFill>
                  <a:schemeClr val="tx1"/>
                </a:solidFill>
                <a:latin typeface="+mn-lt"/>
              </a:rPr>
              <a:t>Having these things in place contributes to staff knowing what to do on shift, consistency across staff, and ensuring people are supported to engage in meaningful activities and relationships.</a:t>
            </a:r>
          </a:p>
        </p:txBody>
      </p:sp>
    </p:spTree>
    <p:extLst>
      <p:ext uri="{BB962C8B-B14F-4D97-AF65-F5344CB8AC3E}">
        <p14:creationId xmlns:p14="http://schemas.microsoft.com/office/powerpoint/2010/main" val="1898895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10B8-39BB-4456-B788-B082000F64BE}"/>
              </a:ext>
            </a:extLst>
          </p:cNvPr>
          <p:cNvSpPr>
            <a:spLocks noGrp="1"/>
          </p:cNvSpPr>
          <p:nvPr>
            <p:ph type="title"/>
          </p:nvPr>
        </p:nvSpPr>
        <p:spPr/>
        <p:txBody>
          <a:bodyPr/>
          <a:lstStyle/>
          <a:p>
            <a:r>
              <a:rPr lang="en-AU" sz="3600" dirty="0">
                <a:latin typeface="+mn-lt"/>
              </a:rPr>
              <a:t>Recap </a:t>
            </a:r>
          </a:p>
        </p:txBody>
      </p:sp>
      <p:sp>
        <p:nvSpPr>
          <p:cNvPr id="3" name="Text Placeholder 2">
            <a:extLst>
              <a:ext uri="{FF2B5EF4-FFF2-40B4-BE49-F238E27FC236}">
                <a16:creationId xmlns:a16="http://schemas.microsoft.com/office/drawing/2014/main" id="{2AC6B322-CAC2-48B0-8BE8-9B76CFC28D31}"/>
              </a:ext>
            </a:extLst>
          </p:cNvPr>
          <p:cNvSpPr>
            <a:spLocks noGrp="1"/>
          </p:cNvSpPr>
          <p:nvPr>
            <p:ph type="body" idx="1"/>
          </p:nvPr>
        </p:nvSpPr>
        <p:spPr/>
        <p:txBody>
          <a:bodyPr/>
          <a:lstStyle/>
          <a:p>
            <a:pPr marL="457200" indent="-457200">
              <a:buFont typeface="+mj-lt"/>
              <a:buAutoNum type="arabicPeriod"/>
            </a:pPr>
            <a:r>
              <a:rPr lang="en-AU" sz="2400" dirty="0">
                <a:solidFill>
                  <a:schemeClr val="tx1"/>
                </a:solidFill>
                <a:latin typeface="+mn-lt"/>
              </a:rPr>
              <a:t>What is Frontline Practice Leadership?</a:t>
            </a:r>
          </a:p>
          <a:p>
            <a:pPr marL="457200" indent="-457200">
              <a:buFont typeface="+mj-lt"/>
              <a:buAutoNum type="arabicPeriod"/>
            </a:pPr>
            <a:r>
              <a:rPr lang="en-AU" sz="2400" dirty="0">
                <a:solidFill>
                  <a:schemeClr val="tx1"/>
                </a:solidFill>
                <a:latin typeface="+mn-lt"/>
              </a:rPr>
              <a:t>Why is Frontline Practice Leadership important for staff and service delivery?</a:t>
            </a:r>
          </a:p>
          <a:p>
            <a:pPr marL="457200" indent="-457200">
              <a:buFont typeface="+mj-lt"/>
              <a:buAutoNum type="arabicPeriod"/>
            </a:pPr>
            <a:r>
              <a:rPr lang="en-AU" sz="2400" dirty="0">
                <a:solidFill>
                  <a:schemeClr val="tx1"/>
                </a:solidFill>
                <a:latin typeface="+mn-lt"/>
              </a:rPr>
              <a:t>How can you use the QOL framework in your services?</a:t>
            </a:r>
          </a:p>
          <a:p>
            <a:pPr marL="457200" indent="-457200">
              <a:buFont typeface="+mj-lt"/>
              <a:buAutoNum type="arabicPeriod"/>
            </a:pPr>
            <a:r>
              <a:rPr lang="en-AU" sz="2400" dirty="0">
                <a:solidFill>
                  <a:schemeClr val="tx1"/>
                </a:solidFill>
                <a:latin typeface="+mn-lt"/>
              </a:rPr>
              <a:t>What strategies can you use to help staff to focus on QOL?</a:t>
            </a:r>
          </a:p>
          <a:p>
            <a:pPr marL="457200" indent="-457200">
              <a:buFont typeface="+mj-lt"/>
              <a:buAutoNum type="arabicPeriod"/>
            </a:pPr>
            <a:r>
              <a:rPr lang="en-AU" sz="2400" dirty="0">
                <a:solidFill>
                  <a:schemeClr val="tx1"/>
                </a:solidFill>
                <a:latin typeface="+mn-lt"/>
              </a:rPr>
              <a:t>What are the three main ways of allocating and organising staff support? </a:t>
            </a:r>
          </a:p>
          <a:p>
            <a:pPr marL="457200" indent="-457200">
              <a:buFont typeface="+mj-lt"/>
              <a:buAutoNum type="arabicPeriod"/>
            </a:pPr>
            <a:r>
              <a:rPr lang="en-AU" sz="2400" dirty="0">
                <a:solidFill>
                  <a:schemeClr val="tx1"/>
                </a:solidFill>
                <a:latin typeface="+mn-lt"/>
              </a:rPr>
              <a:t>What are the benefits of having shift plans?</a:t>
            </a:r>
          </a:p>
          <a:p>
            <a:pPr marL="457200" indent="-457200">
              <a:buFont typeface="+mj-lt"/>
              <a:buAutoNum type="arabicPeriod"/>
            </a:pPr>
            <a:r>
              <a:rPr lang="en-AU" sz="2400" dirty="0">
                <a:solidFill>
                  <a:schemeClr val="tx1"/>
                </a:solidFill>
                <a:latin typeface="+mn-lt"/>
              </a:rPr>
              <a:t>How can staff plan with the people they support? </a:t>
            </a:r>
          </a:p>
          <a:p>
            <a:pPr marL="457200" indent="-457200">
              <a:buFont typeface="+mj-lt"/>
              <a:buAutoNum type="arabicPeriod"/>
            </a:pPr>
            <a:r>
              <a:rPr lang="en-AU" sz="2400" dirty="0">
                <a:solidFill>
                  <a:schemeClr val="tx1"/>
                </a:solidFill>
                <a:latin typeface="+mn-lt"/>
              </a:rPr>
              <a:t>What are the benefits of effectively allocating and organising staff support?</a:t>
            </a:r>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2590152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0AD0E015-885D-42C6-AE8D-FBAFBEB6D5E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7464" b="7464"/>
          <a:stretch>
            <a:fillRect/>
          </a:stretch>
        </p:blipFill>
        <p:spPr>
          <a:xfrm>
            <a:off x="6081713" y="2252663"/>
            <a:ext cx="6119812" cy="3195637"/>
          </a:xfrm>
        </p:spPr>
      </p:pic>
      <p:pic>
        <p:nvPicPr>
          <p:cNvPr id="24" name="Picture Placeholder 23">
            <a:extLst>
              <a:ext uri="{FF2B5EF4-FFF2-40B4-BE49-F238E27FC236}">
                <a16:creationId xmlns:a16="http://schemas.microsoft.com/office/drawing/2014/main" id="{2945901C-AABE-4166-BA7A-33FB0F88B19B}"/>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7998" b="7998"/>
          <a:stretch>
            <a:fillRect/>
          </a:stretch>
        </p:blipFill>
        <p:spPr>
          <a:xfrm>
            <a:off x="0" y="2252663"/>
            <a:ext cx="6083300" cy="3195637"/>
          </a:xfrm>
        </p:spPr>
      </p:pic>
      <p:sp>
        <p:nvSpPr>
          <p:cNvPr id="4" name="Title 3">
            <a:extLst>
              <a:ext uri="{FF2B5EF4-FFF2-40B4-BE49-F238E27FC236}">
                <a16:creationId xmlns:a16="http://schemas.microsoft.com/office/drawing/2014/main" id="{6C8991F3-46C5-4779-8452-F8D2508B7E84}"/>
              </a:ext>
            </a:extLst>
          </p:cNvPr>
          <p:cNvSpPr>
            <a:spLocks noGrp="1"/>
          </p:cNvSpPr>
          <p:nvPr>
            <p:ph type="title"/>
          </p:nvPr>
        </p:nvSpPr>
        <p:spPr>
          <a:xfrm>
            <a:off x="2612671" y="5972859"/>
            <a:ext cx="6938118" cy="461665"/>
          </a:xfrm>
        </p:spPr>
        <p:txBody>
          <a:bodyPr/>
          <a:lstStyle/>
          <a:p>
            <a:r>
              <a:rPr lang="en-AU" dirty="0"/>
              <a:t>Prepared by the Living with Disability Research Centre </a:t>
            </a:r>
          </a:p>
        </p:txBody>
      </p:sp>
      <p:sp>
        <p:nvSpPr>
          <p:cNvPr id="6" name="Text Placeholder 5">
            <a:extLst>
              <a:ext uri="{FF2B5EF4-FFF2-40B4-BE49-F238E27FC236}">
                <a16:creationId xmlns:a16="http://schemas.microsoft.com/office/drawing/2014/main" id="{3A03B759-D11B-43C5-BFB8-FAD2D9C84D92}"/>
              </a:ext>
            </a:extLst>
          </p:cNvPr>
          <p:cNvSpPr>
            <a:spLocks noGrp="1"/>
          </p:cNvSpPr>
          <p:nvPr>
            <p:ph type="body" sz="quarter" idx="10"/>
          </p:nvPr>
        </p:nvSpPr>
        <p:spPr>
          <a:xfrm>
            <a:off x="2358437" y="3434232"/>
            <a:ext cx="7500529" cy="719716"/>
          </a:xfrm>
        </p:spPr>
        <p:txBody>
          <a:bodyPr wrap="square"/>
          <a:lstStyle/>
          <a:p>
            <a:r>
              <a:rPr lang="en-AU" sz="2400" dirty="0">
                <a:solidFill>
                  <a:srgbClr val="000000"/>
                </a:solidFill>
                <a:latin typeface="Calibri" panose="020F0502020204030204" pitchFamily="34" charset="0"/>
                <a:ea typeface="Calibri" panose="020F0502020204030204" pitchFamily="34" charset="0"/>
              </a:rPr>
              <a:t>Frontline Practice Leadership: what it is and how to do it</a:t>
            </a:r>
          </a:p>
        </p:txBody>
      </p:sp>
    </p:spTree>
    <p:extLst>
      <p:ext uri="{BB962C8B-B14F-4D97-AF65-F5344CB8AC3E}">
        <p14:creationId xmlns:p14="http://schemas.microsoft.com/office/powerpoint/2010/main" val="4242814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93149-4B9F-47A0-8FC3-F08E086A3E96}"/>
              </a:ext>
            </a:extLst>
          </p:cNvPr>
          <p:cNvSpPr>
            <a:spLocks noGrp="1"/>
          </p:cNvSpPr>
          <p:nvPr>
            <p:ph type="title"/>
          </p:nvPr>
        </p:nvSpPr>
        <p:spPr>
          <a:xfrm>
            <a:off x="536817" y="253680"/>
            <a:ext cx="10458843" cy="861018"/>
          </a:xfrm>
        </p:spPr>
        <p:txBody>
          <a:bodyPr/>
          <a:lstStyle/>
          <a:p>
            <a:r>
              <a:rPr lang="en-AU" sz="3600" dirty="0">
                <a:latin typeface="+mn-lt"/>
              </a:rPr>
              <a:t>Plan for Today</a:t>
            </a:r>
          </a:p>
        </p:txBody>
      </p:sp>
      <p:sp>
        <p:nvSpPr>
          <p:cNvPr id="6" name="Text Placeholder 2">
            <a:extLst>
              <a:ext uri="{FF2B5EF4-FFF2-40B4-BE49-F238E27FC236}">
                <a16:creationId xmlns:a16="http://schemas.microsoft.com/office/drawing/2014/main" id="{C424C25D-D1AF-4851-B1AA-6FF23194D6FD}"/>
              </a:ext>
            </a:extLst>
          </p:cNvPr>
          <p:cNvSpPr>
            <a:spLocks noGrp="1"/>
          </p:cNvSpPr>
          <p:nvPr>
            <p:ph type="body" idx="1"/>
          </p:nvPr>
        </p:nvSpPr>
        <p:spPr>
          <a:xfrm>
            <a:off x="623904" y="1193075"/>
            <a:ext cx="10944191" cy="5220936"/>
          </a:xfrm>
        </p:spPr>
        <p:txBody>
          <a:bodyPr/>
          <a:lstStyle/>
          <a:p>
            <a:pPr>
              <a:lnSpc>
                <a:spcPct val="150000"/>
              </a:lnSpc>
              <a:buFont typeface="Arial" panose="020B0604020202020204" pitchFamily="34" charset="0"/>
              <a:buChar char="•"/>
            </a:pPr>
            <a:r>
              <a:rPr lang="en-AU" sz="2200" dirty="0">
                <a:solidFill>
                  <a:schemeClr val="tx1"/>
                </a:solidFill>
                <a:latin typeface="+mn-lt"/>
              </a:rPr>
              <a:t>Learn how to observe staff and give them feedback, and how to model and coach to improve their practice</a:t>
            </a:r>
          </a:p>
          <a:p>
            <a:pPr>
              <a:lnSpc>
                <a:spcPct val="150000"/>
              </a:lnSpc>
              <a:buFont typeface="Arial" panose="020B0604020202020204" pitchFamily="34" charset="0"/>
              <a:buChar char="•"/>
            </a:pPr>
            <a:r>
              <a:rPr lang="en-AU" sz="2200" dirty="0">
                <a:solidFill>
                  <a:schemeClr val="tx1"/>
                </a:solidFill>
                <a:latin typeface="+mn-lt"/>
              </a:rPr>
              <a:t>Learn about the different types of supervision and how to have effective supervision with staff.</a:t>
            </a:r>
          </a:p>
          <a:p>
            <a:pPr>
              <a:lnSpc>
                <a:spcPct val="150000"/>
              </a:lnSpc>
              <a:buFont typeface="Arial" panose="020B0604020202020204" pitchFamily="34" charset="0"/>
              <a:buChar char="•"/>
            </a:pPr>
            <a:r>
              <a:rPr lang="en-AU" sz="2200" dirty="0">
                <a:solidFill>
                  <a:schemeClr val="tx1"/>
                </a:solidFill>
                <a:latin typeface="+mn-lt"/>
              </a:rPr>
              <a:t>Learn how to facilitate team meetings and team work</a:t>
            </a:r>
          </a:p>
          <a:p>
            <a:pPr>
              <a:lnSpc>
                <a:spcPct val="150000"/>
              </a:lnSpc>
              <a:buFont typeface="Arial" panose="020B0604020202020204" pitchFamily="34" charset="0"/>
              <a:buChar char="•"/>
            </a:pPr>
            <a:r>
              <a:rPr lang="en-AU" sz="2200" dirty="0">
                <a:solidFill>
                  <a:schemeClr val="tx1"/>
                </a:solidFill>
                <a:latin typeface="+mn-lt"/>
              </a:rPr>
              <a:t>10:00 to 3:30pm</a:t>
            </a:r>
          </a:p>
          <a:p>
            <a:pPr marL="0" indent="0">
              <a:lnSpc>
                <a:spcPct val="150000"/>
              </a:lnSpc>
              <a:buNone/>
            </a:pPr>
            <a:endParaRPr lang="en-AU" sz="1800" dirty="0">
              <a:solidFill>
                <a:schemeClr val="tx1"/>
              </a:solidFill>
            </a:endParaRPr>
          </a:p>
          <a:p>
            <a:pPr>
              <a:lnSpc>
                <a:spcPct val="150000"/>
              </a:lnSpc>
            </a:pPr>
            <a:endParaRPr lang="en-AU" sz="1800" dirty="0">
              <a:solidFill>
                <a:schemeClr val="tx1"/>
              </a:solidFill>
            </a:endParaRPr>
          </a:p>
        </p:txBody>
      </p:sp>
    </p:spTree>
    <p:extLst>
      <p:ext uri="{BB962C8B-B14F-4D97-AF65-F5344CB8AC3E}">
        <p14:creationId xmlns:p14="http://schemas.microsoft.com/office/powerpoint/2010/main" val="4247782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9308-473A-4383-A8F3-FB00AE588746}"/>
              </a:ext>
            </a:extLst>
          </p:cNvPr>
          <p:cNvSpPr>
            <a:spLocks noGrp="1"/>
          </p:cNvSpPr>
          <p:nvPr>
            <p:ph type="title"/>
          </p:nvPr>
        </p:nvSpPr>
        <p:spPr/>
        <p:txBody>
          <a:bodyPr/>
          <a:lstStyle/>
          <a:p>
            <a:r>
              <a:rPr kumimoji="0" lang="en-AU" altLang="en-US" sz="3600" b="1" i="0" u="none" strike="noStrike" kern="1200" cap="none" spc="0" normalizeH="0" baseline="0" noProof="0" dirty="0">
                <a:ln>
                  <a:noFill/>
                </a:ln>
                <a:solidFill>
                  <a:srgbClr val="E52212"/>
                </a:solidFill>
                <a:effectLst/>
                <a:uLnTx/>
                <a:uFillTx/>
                <a:latin typeface="Calibri" panose="020F0502020204030204"/>
                <a:ea typeface="Roboto Condensed" panose="02000000000000000000" pitchFamily="2" charset="0"/>
              </a:rPr>
              <a:t>Recap: The 5 Tasks</a:t>
            </a:r>
            <a:endParaRPr lang="en-AU" dirty="0"/>
          </a:p>
        </p:txBody>
      </p:sp>
      <p:sp>
        <p:nvSpPr>
          <p:cNvPr id="3" name="Text Placeholder 2">
            <a:extLst>
              <a:ext uri="{FF2B5EF4-FFF2-40B4-BE49-F238E27FC236}">
                <a16:creationId xmlns:a16="http://schemas.microsoft.com/office/drawing/2014/main" id="{1074F353-A6AA-4902-B264-2444D053FCAE}"/>
              </a:ext>
            </a:extLst>
          </p:cNvPr>
          <p:cNvSpPr>
            <a:spLocks noGrp="1"/>
          </p:cNvSpPr>
          <p:nvPr>
            <p:ph type="body" idx="1"/>
          </p:nvPr>
        </p:nvSpPr>
        <p:spPr/>
        <p:txBody>
          <a:bodyPr/>
          <a:lstStyle/>
          <a:p>
            <a:pPr marL="0" indent="0">
              <a:buNone/>
            </a:pPr>
            <a:endParaRPr lang="en-AU" dirty="0"/>
          </a:p>
        </p:txBody>
      </p:sp>
      <p:pic>
        <p:nvPicPr>
          <p:cNvPr id="4" name="Picture 3">
            <a:extLst>
              <a:ext uri="{FF2B5EF4-FFF2-40B4-BE49-F238E27FC236}">
                <a16:creationId xmlns:a16="http://schemas.microsoft.com/office/drawing/2014/main" id="{63E87E61-7AA5-4C6D-A682-159CA6427866}"/>
              </a:ext>
            </a:extLst>
          </p:cNvPr>
          <p:cNvPicPr>
            <a:picLocks noChangeAspect="1"/>
          </p:cNvPicPr>
          <p:nvPr/>
        </p:nvPicPr>
        <p:blipFill>
          <a:blip r:embed="rId2"/>
          <a:stretch>
            <a:fillRect/>
          </a:stretch>
        </p:blipFill>
        <p:spPr>
          <a:xfrm>
            <a:off x="3393195" y="1362584"/>
            <a:ext cx="4932189" cy="4914668"/>
          </a:xfrm>
          <a:prstGeom prst="rect">
            <a:avLst/>
          </a:prstGeom>
        </p:spPr>
      </p:pic>
    </p:spTree>
    <p:extLst>
      <p:ext uri="{BB962C8B-B14F-4D97-AF65-F5344CB8AC3E}">
        <p14:creationId xmlns:p14="http://schemas.microsoft.com/office/powerpoint/2010/main" val="2699139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2ACE9-5B9F-4741-A4EF-C3B3A59E93F2}"/>
              </a:ext>
            </a:extLst>
          </p:cNvPr>
          <p:cNvSpPr>
            <a:spLocks noGrp="1"/>
          </p:cNvSpPr>
          <p:nvPr>
            <p:ph type="title"/>
          </p:nvPr>
        </p:nvSpPr>
        <p:spPr>
          <a:xfrm>
            <a:off x="550718" y="431800"/>
            <a:ext cx="11017891" cy="836960"/>
          </a:xfrm>
        </p:spPr>
        <p:txBody>
          <a:bodyPr/>
          <a:lstStyle/>
          <a:p>
            <a:r>
              <a:rPr lang="en-AU" sz="3200" dirty="0">
                <a:latin typeface="+mn-lt"/>
              </a:rPr>
              <a:t>Observing Staff, Giving Feedback, Coaching and Modelling</a:t>
            </a:r>
          </a:p>
        </p:txBody>
      </p:sp>
      <p:sp>
        <p:nvSpPr>
          <p:cNvPr id="3" name="Text Placeholder 2">
            <a:extLst>
              <a:ext uri="{FF2B5EF4-FFF2-40B4-BE49-F238E27FC236}">
                <a16:creationId xmlns:a16="http://schemas.microsoft.com/office/drawing/2014/main" id="{EA27F64D-5C13-415F-B009-41DD29ACF129}"/>
              </a:ext>
            </a:extLst>
          </p:cNvPr>
          <p:cNvSpPr>
            <a:spLocks noGrp="1"/>
          </p:cNvSpPr>
          <p:nvPr>
            <p:ph type="body" idx="1"/>
          </p:nvPr>
        </p:nvSpPr>
        <p:spPr>
          <a:xfrm>
            <a:off x="624418" y="1537855"/>
            <a:ext cx="10944191" cy="4613104"/>
          </a:xfrm>
        </p:spPr>
        <p:txBody>
          <a:bodyPr/>
          <a:lstStyle/>
          <a:p>
            <a:pPr marL="0" indent="0">
              <a:buNone/>
            </a:pPr>
            <a:r>
              <a:rPr lang="en-AU" sz="2200" dirty="0">
                <a:solidFill>
                  <a:schemeClr val="tx1"/>
                </a:solidFill>
                <a:latin typeface="+mn-lt"/>
              </a:rPr>
              <a:t>By doing this task well, Practice Leaders help support workers to:  </a:t>
            </a:r>
          </a:p>
          <a:p>
            <a:pPr>
              <a:buFont typeface="Arial" panose="020B0604020202020204" pitchFamily="34" charset="0"/>
              <a:buChar char="•"/>
            </a:pPr>
            <a:r>
              <a:rPr lang="en-AU" sz="2200" dirty="0">
                <a:solidFill>
                  <a:schemeClr val="tx1"/>
                </a:solidFill>
                <a:latin typeface="+mn-lt"/>
              </a:rPr>
              <a:t>Develop new skills</a:t>
            </a:r>
          </a:p>
          <a:p>
            <a:pPr>
              <a:buFont typeface="Arial" panose="020B0604020202020204" pitchFamily="34" charset="0"/>
              <a:buChar char="•"/>
            </a:pPr>
            <a:r>
              <a:rPr lang="en-AU" sz="2200" dirty="0">
                <a:solidFill>
                  <a:schemeClr val="tx1"/>
                </a:solidFill>
                <a:latin typeface="+mn-lt"/>
              </a:rPr>
              <a:t>Refine existing skills</a:t>
            </a:r>
          </a:p>
          <a:p>
            <a:pPr>
              <a:buFont typeface="Arial" panose="020B0604020202020204" pitchFamily="34" charset="0"/>
              <a:buChar char="•"/>
            </a:pPr>
            <a:r>
              <a:rPr lang="en-AU" sz="2200" dirty="0">
                <a:solidFill>
                  <a:schemeClr val="tx1"/>
                </a:solidFill>
                <a:latin typeface="+mn-lt"/>
              </a:rPr>
              <a:t>Reflect on their practice</a:t>
            </a:r>
          </a:p>
          <a:p>
            <a:pPr>
              <a:buFont typeface="Arial" panose="020B0604020202020204" pitchFamily="34" charset="0"/>
              <a:buChar char="•"/>
            </a:pPr>
            <a:r>
              <a:rPr lang="en-AU" sz="2200" dirty="0">
                <a:solidFill>
                  <a:schemeClr val="tx1"/>
                </a:solidFill>
                <a:latin typeface="+mn-lt"/>
              </a:rPr>
              <a:t>Receive new ideas and suggestions</a:t>
            </a:r>
          </a:p>
        </p:txBody>
      </p:sp>
      <p:pic>
        <p:nvPicPr>
          <p:cNvPr id="5" name="Picture 4" descr="A picture containing text, businesscard&#10;&#10;Description automatically generated">
            <a:extLst>
              <a:ext uri="{FF2B5EF4-FFF2-40B4-BE49-F238E27FC236}">
                <a16:creationId xmlns:a16="http://schemas.microsoft.com/office/drawing/2014/main" id="{0D429CB5-7703-48ED-A83C-1BFBD41E9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198" y="2129907"/>
            <a:ext cx="3527584" cy="3429000"/>
          </a:xfrm>
          <a:prstGeom prst="rect">
            <a:avLst/>
          </a:prstGeom>
        </p:spPr>
      </p:pic>
    </p:spTree>
    <p:extLst>
      <p:ext uri="{BB962C8B-B14F-4D97-AF65-F5344CB8AC3E}">
        <p14:creationId xmlns:p14="http://schemas.microsoft.com/office/powerpoint/2010/main" val="72280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2B66-1B52-41FC-B36F-A93B3A8441FE}"/>
              </a:ext>
            </a:extLst>
          </p:cNvPr>
          <p:cNvSpPr>
            <a:spLocks noGrp="1"/>
          </p:cNvSpPr>
          <p:nvPr>
            <p:ph type="title"/>
          </p:nvPr>
        </p:nvSpPr>
        <p:spPr/>
        <p:txBody>
          <a:bodyPr/>
          <a:lstStyle/>
          <a:p>
            <a:r>
              <a:rPr lang="en-AU" sz="3600" dirty="0">
                <a:latin typeface="+mn-lt"/>
              </a:rPr>
              <a:t>Observing Staff</a:t>
            </a:r>
            <a:br>
              <a:rPr lang="en-AU" sz="3600" b="1" i="0" dirty="0">
                <a:solidFill>
                  <a:srgbClr val="C41104"/>
                </a:solidFill>
                <a:effectLst/>
                <a:latin typeface="+mn-lt"/>
              </a:rPr>
            </a:br>
            <a:endParaRPr lang="en-AU" sz="3600" dirty="0">
              <a:latin typeface="+mn-lt"/>
            </a:endParaRPr>
          </a:p>
        </p:txBody>
      </p:sp>
      <p:sp>
        <p:nvSpPr>
          <p:cNvPr id="3" name="Text Placeholder 2">
            <a:extLst>
              <a:ext uri="{FF2B5EF4-FFF2-40B4-BE49-F238E27FC236}">
                <a16:creationId xmlns:a16="http://schemas.microsoft.com/office/drawing/2014/main" id="{99777907-B729-4D63-A671-CD41E3F6B731}"/>
              </a:ext>
            </a:extLst>
          </p:cNvPr>
          <p:cNvSpPr>
            <a:spLocks noGrp="1"/>
          </p:cNvSpPr>
          <p:nvPr>
            <p:ph type="body" idx="1"/>
          </p:nvPr>
        </p:nvSpPr>
        <p:spPr/>
        <p:txBody>
          <a:bodyPr/>
          <a:lstStyle/>
          <a:p>
            <a:pPr>
              <a:buFont typeface="Arial" panose="020B0604020202020204" pitchFamily="34" charset="0"/>
              <a:buChar char="•"/>
            </a:pPr>
            <a:r>
              <a:rPr lang="en-AU" sz="2200" dirty="0">
                <a:solidFill>
                  <a:schemeClr val="tx1"/>
                </a:solidFill>
                <a:latin typeface="+mn-lt"/>
              </a:rPr>
              <a:t>Means </a:t>
            </a:r>
            <a:r>
              <a:rPr lang="en-AU" sz="2200" dirty="0">
                <a:solidFill>
                  <a:schemeClr val="accent1">
                    <a:lumMod val="75000"/>
                  </a:schemeClr>
                </a:solidFill>
                <a:latin typeface="+mn-lt"/>
              </a:rPr>
              <a:t>directly watching staff support and interact with a person</a:t>
            </a:r>
            <a:r>
              <a:rPr lang="en-AU" sz="2200" dirty="0">
                <a:solidFill>
                  <a:schemeClr val="tx1"/>
                </a:solidFill>
                <a:latin typeface="+mn-lt"/>
              </a:rPr>
              <a:t>. </a:t>
            </a:r>
          </a:p>
          <a:p>
            <a:pPr>
              <a:buFont typeface="Arial" panose="020B0604020202020204" pitchFamily="34" charset="0"/>
              <a:buChar char="•"/>
            </a:pPr>
            <a:r>
              <a:rPr lang="en-AU" sz="2200" dirty="0">
                <a:solidFill>
                  <a:schemeClr val="tx1"/>
                </a:solidFill>
                <a:latin typeface="+mn-lt"/>
              </a:rPr>
              <a:t>It is the best way to identify good practice and areas for improvement.</a:t>
            </a:r>
          </a:p>
          <a:p>
            <a:pPr algn="l">
              <a:buFont typeface="Arial" panose="020B0604020202020204" pitchFamily="34" charset="0"/>
              <a:buChar char="•"/>
            </a:pPr>
            <a:endParaRPr lang="en-AU" sz="2200" b="1" i="0" dirty="0">
              <a:solidFill>
                <a:schemeClr val="tx1"/>
              </a:solidFill>
              <a:effectLst/>
              <a:latin typeface="+mn-lt"/>
            </a:endParaRPr>
          </a:p>
          <a:p>
            <a:pPr marL="0" indent="0" algn="l">
              <a:buNone/>
            </a:pPr>
            <a:r>
              <a:rPr lang="en-AU" sz="2200" b="1" i="0" dirty="0">
                <a:solidFill>
                  <a:schemeClr val="tx1"/>
                </a:solidFill>
                <a:effectLst/>
                <a:latin typeface="+mn-lt"/>
              </a:rPr>
              <a:t>What should Practice Leaders observe?</a:t>
            </a:r>
          </a:p>
          <a:p>
            <a:pPr lvl="2">
              <a:buFont typeface="Arial" panose="020B0604020202020204" pitchFamily="34" charset="0"/>
              <a:buChar char="•"/>
            </a:pPr>
            <a:r>
              <a:rPr lang="en-AU" sz="2200" dirty="0">
                <a:solidFill>
                  <a:schemeClr val="tx1"/>
                </a:solidFill>
                <a:latin typeface="+mn-lt"/>
              </a:rPr>
              <a:t>W</a:t>
            </a:r>
            <a:r>
              <a:rPr lang="en-AU" sz="2200" b="0" i="0" dirty="0">
                <a:solidFill>
                  <a:schemeClr val="tx1"/>
                </a:solidFill>
                <a:effectLst/>
                <a:latin typeface="+mn-lt"/>
              </a:rPr>
              <a:t>hat is happening in the moment</a:t>
            </a:r>
          </a:p>
          <a:p>
            <a:pPr lvl="2">
              <a:buFont typeface="Arial" panose="020B0604020202020204" pitchFamily="34" charset="0"/>
              <a:buChar char="•"/>
            </a:pPr>
            <a:r>
              <a:rPr lang="en-AU" sz="2200" dirty="0">
                <a:solidFill>
                  <a:schemeClr val="tx1"/>
                </a:solidFill>
                <a:latin typeface="+mn-lt"/>
              </a:rPr>
              <a:t>Th</a:t>
            </a:r>
            <a:r>
              <a:rPr lang="en-AU" sz="2200" b="0" i="0" dirty="0">
                <a:solidFill>
                  <a:schemeClr val="tx1"/>
                </a:solidFill>
                <a:effectLst/>
                <a:latin typeface="+mn-lt"/>
              </a:rPr>
              <a:t>e experience of the person or people being supported</a:t>
            </a:r>
          </a:p>
          <a:p>
            <a:pPr lvl="2">
              <a:buFont typeface="Arial" panose="020B0604020202020204" pitchFamily="34" charset="0"/>
              <a:buChar char="•"/>
            </a:pPr>
            <a:r>
              <a:rPr lang="en-AU" sz="2200" dirty="0">
                <a:solidFill>
                  <a:schemeClr val="tx1"/>
                </a:solidFill>
                <a:latin typeface="+mn-lt"/>
              </a:rPr>
              <a:t>T</a:t>
            </a:r>
            <a:r>
              <a:rPr lang="en-AU" sz="2200" b="0" i="0" dirty="0">
                <a:solidFill>
                  <a:schemeClr val="tx1"/>
                </a:solidFill>
                <a:effectLst/>
                <a:latin typeface="+mn-lt"/>
              </a:rPr>
              <a:t>he quality of staff support</a:t>
            </a:r>
          </a:p>
          <a:p>
            <a:pPr marL="230188" lvl="1" indent="0">
              <a:buNone/>
            </a:pPr>
            <a:endParaRPr lang="en-AU" sz="2200" dirty="0">
              <a:solidFill>
                <a:schemeClr val="tx1"/>
              </a:solidFill>
              <a:latin typeface="+mn-lt"/>
            </a:endParaRPr>
          </a:p>
          <a:p>
            <a:pPr marL="230188" lvl="1" indent="0">
              <a:buNone/>
            </a:pPr>
            <a:r>
              <a:rPr lang="en-AU" sz="2200" b="0" i="0" dirty="0">
                <a:solidFill>
                  <a:schemeClr val="tx1"/>
                </a:solidFill>
                <a:effectLst/>
                <a:latin typeface="+mn-lt"/>
              </a:rPr>
              <a:t>There is a template to guide observations in your workbook. </a:t>
            </a:r>
          </a:p>
          <a:p>
            <a:pPr marL="230188" lvl="1" indent="0">
              <a:buNone/>
            </a:pPr>
            <a:endParaRPr lang="en-AU" dirty="0">
              <a:solidFill>
                <a:schemeClr val="tx1"/>
              </a:solidFill>
              <a:latin typeface="+mn-lt"/>
            </a:endParaRPr>
          </a:p>
        </p:txBody>
      </p:sp>
    </p:spTree>
    <p:extLst>
      <p:ext uri="{BB962C8B-B14F-4D97-AF65-F5344CB8AC3E}">
        <p14:creationId xmlns:p14="http://schemas.microsoft.com/office/powerpoint/2010/main" val="413955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879F-1343-43A7-AA3B-99FDCC55B99C}"/>
              </a:ext>
            </a:extLst>
          </p:cNvPr>
          <p:cNvSpPr>
            <a:spLocks noGrp="1"/>
          </p:cNvSpPr>
          <p:nvPr>
            <p:ph type="title"/>
          </p:nvPr>
        </p:nvSpPr>
        <p:spPr>
          <a:xfrm>
            <a:off x="838200" y="440268"/>
            <a:ext cx="10515600" cy="982132"/>
          </a:xfrm>
        </p:spPr>
        <p:txBody>
          <a:bodyPr/>
          <a:lstStyle/>
          <a:p>
            <a:r>
              <a:rPr lang="en-AU" dirty="0">
                <a:latin typeface="+mn-lt"/>
              </a:rPr>
              <a:t>The Five Tasks of FLPL</a:t>
            </a:r>
          </a:p>
        </p:txBody>
      </p:sp>
      <p:sp>
        <p:nvSpPr>
          <p:cNvPr id="3" name="Content Placeholder 2">
            <a:extLst>
              <a:ext uri="{FF2B5EF4-FFF2-40B4-BE49-F238E27FC236}">
                <a16:creationId xmlns:a16="http://schemas.microsoft.com/office/drawing/2014/main" id="{00550E70-4BB4-4A04-82C4-3F09F8A3F74D}"/>
              </a:ext>
            </a:extLst>
          </p:cNvPr>
          <p:cNvSpPr>
            <a:spLocks noGrp="1"/>
          </p:cNvSpPr>
          <p:nvPr>
            <p:ph idx="1"/>
          </p:nvPr>
        </p:nvSpPr>
        <p:spPr>
          <a:xfrm>
            <a:off x="388307" y="1710267"/>
            <a:ext cx="11536471" cy="4466697"/>
          </a:xfrm>
        </p:spPr>
        <p:txBody>
          <a:bodyPr/>
          <a:lstStyle/>
          <a:p>
            <a:pPr>
              <a:buSzPct val="90000"/>
              <a:buFont typeface="Arial" panose="020B0604020202020204" pitchFamily="34" charset="0"/>
              <a:buChar char="•"/>
            </a:pPr>
            <a:r>
              <a:rPr lang="en-AU" sz="2400" dirty="0">
                <a:solidFill>
                  <a:schemeClr val="accent1">
                    <a:lumMod val="75000"/>
                  </a:schemeClr>
                </a:solidFill>
                <a:latin typeface="+mn-lt"/>
              </a:rPr>
              <a:t>Focusing Staff Attention on Quality of Life</a:t>
            </a:r>
            <a:r>
              <a:rPr lang="en-AU" sz="2400" dirty="0">
                <a:solidFill>
                  <a:schemeClr val="tx1"/>
                </a:solidFill>
                <a:latin typeface="+mn-lt"/>
              </a:rPr>
              <a:t>:</a:t>
            </a:r>
            <a:r>
              <a:rPr lang="en-AU" sz="2400" dirty="0">
                <a:latin typeface="+mn-lt"/>
              </a:rPr>
              <a:t> ​</a:t>
            </a:r>
            <a:r>
              <a:rPr lang="en-AU" sz="2400" dirty="0">
                <a:solidFill>
                  <a:schemeClr val="tx1"/>
                </a:solidFill>
                <a:latin typeface="+mn-lt"/>
              </a:rPr>
              <a:t>ensuring the primary focus of the service and staff is on the quality of life of the people you support.​</a:t>
            </a:r>
          </a:p>
          <a:p>
            <a:pPr>
              <a:buSzPct val="90000"/>
              <a:buFont typeface="Arial" panose="020B0604020202020204" pitchFamily="34" charset="0"/>
              <a:buChar char="•"/>
            </a:pPr>
            <a:r>
              <a:rPr lang="en-AU" sz="2400" dirty="0">
                <a:solidFill>
                  <a:schemeClr val="accent1">
                    <a:lumMod val="75000"/>
                  </a:schemeClr>
                </a:solidFill>
                <a:latin typeface="+mn-lt"/>
              </a:rPr>
              <a:t>Allocating and organising staff</a:t>
            </a:r>
            <a:r>
              <a:rPr lang="en-AU" sz="2400" dirty="0">
                <a:solidFill>
                  <a:schemeClr val="tx1"/>
                </a:solidFill>
                <a:latin typeface="+mn-lt"/>
              </a:rPr>
              <a:t>:</a:t>
            </a:r>
            <a:r>
              <a:rPr lang="en-AU" sz="2400" dirty="0">
                <a:latin typeface="+mn-lt"/>
              </a:rPr>
              <a:t> </a:t>
            </a:r>
            <a:r>
              <a:rPr lang="en-AU" sz="2400" dirty="0">
                <a:solidFill>
                  <a:schemeClr val="tx1"/>
                </a:solidFill>
                <a:latin typeface="+mn-lt"/>
              </a:rPr>
              <a:t>to work individually and as a team to deliver support when and how the people supported need and want it.</a:t>
            </a:r>
          </a:p>
          <a:p>
            <a:pPr>
              <a:buSzPct val="90000"/>
              <a:buFont typeface="Arial" panose="020B0604020202020204" pitchFamily="34" charset="0"/>
              <a:buChar char="•"/>
            </a:pPr>
            <a:r>
              <a:rPr lang="en-AU" sz="2400" dirty="0">
                <a:solidFill>
                  <a:schemeClr val="accent1">
                    <a:lumMod val="75000"/>
                  </a:schemeClr>
                </a:solidFill>
                <a:latin typeface="+mn-lt"/>
              </a:rPr>
              <a:t>Observing staff, giving feedback, modelling and coaching good practice</a:t>
            </a:r>
            <a:r>
              <a:rPr lang="en-AU" sz="2400" dirty="0">
                <a:solidFill>
                  <a:schemeClr val="tx1"/>
                </a:solidFill>
                <a:latin typeface="+mn-lt"/>
              </a:rPr>
              <a:t>:</a:t>
            </a:r>
            <a:r>
              <a:rPr lang="en-AU" sz="2400" dirty="0">
                <a:latin typeface="+mn-lt"/>
              </a:rPr>
              <a:t> </a:t>
            </a:r>
            <a:r>
              <a:rPr lang="en-AU" sz="2400" dirty="0">
                <a:solidFill>
                  <a:schemeClr val="tx1"/>
                </a:solidFill>
                <a:latin typeface="+mn-lt"/>
              </a:rPr>
              <a:t>to improve the quality of staff support. </a:t>
            </a:r>
          </a:p>
          <a:p>
            <a:pPr>
              <a:buSzPct val="90000"/>
              <a:buFont typeface="Arial" panose="020B0604020202020204" pitchFamily="34" charset="0"/>
              <a:buChar char="•"/>
            </a:pPr>
            <a:r>
              <a:rPr lang="en-AU" sz="2400" dirty="0">
                <a:solidFill>
                  <a:schemeClr val="accent1">
                    <a:lumMod val="75000"/>
                  </a:schemeClr>
                </a:solidFill>
                <a:latin typeface="+mn-lt"/>
              </a:rPr>
              <a:t>Supervising the practice of each member</a:t>
            </a:r>
            <a:r>
              <a:rPr lang="en-AU" sz="2400" dirty="0">
                <a:solidFill>
                  <a:schemeClr val="tx1"/>
                </a:solidFill>
                <a:latin typeface="+mn-lt"/>
              </a:rPr>
              <a:t>:</a:t>
            </a:r>
            <a:r>
              <a:rPr lang="en-AU" sz="2400" dirty="0">
                <a:solidFill>
                  <a:schemeClr val="accent1">
                    <a:lumMod val="75000"/>
                  </a:schemeClr>
                </a:solidFill>
                <a:latin typeface="+mn-lt"/>
              </a:rPr>
              <a:t> </a:t>
            </a:r>
            <a:r>
              <a:rPr lang="en-AU" sz="2400" dirty="0">
                <a:solidFill>
                  <a:schemeClr val="tx1"/>
                </a:solidFill>
                <a:latin typeface="+mn-lt"/>
              </a:rPr>
              <a:t>through deep and focused discussions about the support worker’s practice. </a:t>
            </a:r>
          </a:p>
          <a:p>
            <a:pPr>
              <a:buSzPct val="90000"/>
              <a:buFont typeface="Arial" panose="020B0604020202020204" pitchFamily="34" charset="0"/>
              <a:buChar char="•"/>
            </a:pPr>
            <a:r>
              <a:rPr lang="en-AU" sz="2400" dirty="0">
                <a:solidFill>
                  <a:schemeClr val="accent1">
                    <a:lumMod val="75000"/>
                  </a:schemeClr>
                </a:solidFill>
                <a:latin typeface="+mn-lt"/>
              </a:rPr>
              <a:t>Facilitating team work and team meetings: </a:t>
            </a:r>
            <a:r>
              <a:rPr lang="en-AU" sz="2400" dirty="0">
                <a:solidFill>
                  <a:schemeClr val="tx1"/>
                </a:solidFill>
                <a:latin typeface="+mn-lt"/>
              </a:rPr>
              <a:t>to ensure staff support is consistent and to share knowledge and ideas about the people you support. </a:t>
            </a:r>
            <a:endParaRPr lang="en-AU" sz="2400" dirty="0">
              <a:latin typeface="+mn-lt"/>
            </a:endParaRPr>
          </a:p>
        </p:txBody>
      </p:sp>
      <p:pic>
        <p:nvPicPr>
          <p:cNvPr id="4" name="Picture 3">
            <a:extLst>
              <a:ext uri="{FF2B5EF4-FFF2-40B4-BE49-F238E27FC236}">
                <a16:creationId xmlns:a16="http://schemas.microsoft.com/office/drawing/2014/main" id="{859A69EB-F50F-4564-8F5A-8222ED07ACAD}"/>
              </a:ext>
            </a:extLst>
          </p:cNvPr>
          <p:cNvPicPr>
            <a:picLocks noChangeAspect="1"/>
          </p:cNvPicPr>
          <p:nvPr/>
        </p:nvPicPr>
        <p:blipFill>
          <a:blip r:embed="rId3"/>
          <a:stretch>
            <a:fillRect/>
          </a:stretch>
        </p:blipFill>
        <p:spPr>
          <a:xfrm>
            <a:off x="9497961" y="0"/>
            <a:ext cx="1691640" cy="1685631"/>
          </a:xfrm>
          <a:prstGeom prst="rect">
            <a:avLst/>
          </a:prstGeom>
        </p:spPr>
      </p:pic>
    </p:spTree>
    <p:extLst>
      <p:ext uri="{BB962C8B-B14F-4D97-AF65-F5344CB8AC3E}">
        <p14:creationId xmlns:p14="http://schemas.microsoft.com/office/powerpoint/2010/main" val="2635960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8B14-38C3-44D5-A86F-623E5F2E505F}"/>
              </a:ext>
            </a:extLst>
          </p:cNvPr>
          <p:cNvSpPr>
            <a:spLocks noGrp="1"/>
          </p:cNvSpPr>
          <p:nvPr>
            <p:ph type="title"/>
          </p:nvPr>
        </p:nvSpPr>
        <p:spPr>
          <a:xfrm>
            <a:off x="361182" y="226317"/>
            <a:ext cx="10944191" cy="836960"/>
          </a:xfrm>
        </p:spPr>
        <p:txBody>
          <a:bodyPr/>
          <a:lstStyle/>
          <a:p>
            <a:r>
              <a:rPr lang="en-AU" sz="3600" dirty="0">
                <a:latin typeface="+mn-lt"/>
              </a:rPr>
              <a:t>Observing the 4 Essentials of Active Support</a:t>
            </a:r>
          </a:p>
        </p:txBody>
      </p:sp>
      <p:sp>
        <p:nvSpPr>
          <p:cNvPr id="3" name="Text Placeholder 2">
            <a:extLst>
              <a:ext uri="{FF2B5EF4-FFF2-40B4-BE49-F238E27FC236}">
                <a16:creationId xmlns:a16="http://schemas.microsoft.com/office/drawing/2014/main" id="{AF070520-1716-4A70-B20C-046AAF5358F3}"/>
              </a:ext>
            </a:extLst>
          </p:cNvPr>
          <p:cNvSpPr>
            <a:spLocks noGrp="1"/>
          </p:cNvSpPr>
          <p:nvPr>
            <p:ph type="body" idx="1"/>
          </p:nvPr>
        </p:nvSpPr>
        <p:spPr>
          <a:xfrm>
            <a:off x="207755" y="1256044"/>
            <a:ext cx="11554755" cy="4903596"/>
          </a:xfrm>
        </p:spPr>
        <p:txBody>
          <a:bodyPr/>
          <a:lstStyle/>
          <a:p>
            <a:pPr marL="0" indent="0">
              <a:buNone/>
            </a:pPr>
            <a:r>
              <a:rPr lang="en-AU" sz="2000" dirty="0">
                <a:solidFill>
                  <a:schemeClr val="tx1"/>
                </a:solidFill>
                <a:latin typeface="+mn-lt"/>
              </a:rPr>
              <a:t>Are staff:  </a:t>
            </a:r>
          </a:p>
          <a:p>
            <a:pPr lvl="1">
              <a:buFont typeface="Arial" panose="020B0604020202020204" pitchFamily="34" charset="0"/>
              <a:buChar char="•"/>
            </a:pPr>
            <a:r>
              <a:rPr lang="en-AU" sz="2000" b="1" dirty="0">
                <a:solidFill>
                  <a:schemeClr val="tx1"/>
                </a:solidFill>
                <a:latin typeface="+mn-lt"/>
              </a:rPr>
              <a:t>Using the moments of potential available </a:t>
            </a:r>
            <a:r>
              <a:rPr lang="en-AU" sz="2000" dirty="0">
                <a:solidFill>
                  <a:schemeClr val="tx1"/>
                </a:solidFill>
                <a:latin typeface="+mn-lt"/>
              </a:rPr>
              <a:t>for the people they are supporting to be engaged in activities? </a:t>
            </a:r>
          </a:p>
          <a:p>
            <a:pPr marL="1085850" lvl="3" indent="-285750">
              <a:buSzPct val="90000"/>
            </a:pPr>
            <a:r>
              <a:rPr lang="en-AU" sz="2000" dirty="0">
                <a:solidFill>
                  <a:schemeClr val="tx1"/>
                </a:solidFill>
                <a:latin typeface="+mn-lt"/>
              </a:rPr>
              <a:t>Breaking activities into smaller parts and providing opportunities for participation?</a:t>
            </a:r>
          </a:p>
          <a:p>
            <a:pPr lvl="1">
              <a:buFont typeface="Arial" panose="020B0604020202020204" pitchFamily="34" charset="0"/>
              <a:buChar char="•"/>
            </a:pPr>
            <a:r>
              <a:rPr lang="en-AU" sz="2000" dirty="0">
                <a:solidFill>
                  <a:schemeClr val="tx1"/>
                </a:solidFill>
                <a:latin typeface="+mn-lt"/>
              </a:rPr>
              <a:t>Providing the </a:t>
            </a:r>
            <a:r>
              <a:rPr lang="en-AU" sz="2000" b="1" dirty="0">
                <a:solidFill>
                  <a:schemeClr val="tx1"/>
                </a:solidFill>
                <a:latin typeface="+mn-lt"/>
              </a:rPr>
              <a:t>right type and amount of assistance </a:t>
            </a:r>
            <a:r>
              <a:rPr lang="en-AU" sz="2000" dirty="0">
                <a:solidFill>
                  <a:schemeClr val="tx1"/>
                </a:solidFill>
                <a:latin typeface="+mn-lt"/>
              </a:rPr>
              <a:t>to ensure success? </a:t>
            </a:r>
          </a:p>
          <a:p>
            <a:pPr lvl="1">
              <a:buFont typeface="Arial" panose="020B0604020202020204" pitchFamily="34" charset="0"/>
              <a:buChar char="•"/>
            </a:pPr>
            <a:r>
              <a:rPr lang="en-AU" sz="2000" dirty="0">
                <a:solidFill>
                  <a:schemeClr val="tx1"/>
                </a:solidFill>
                <a:latin typeface="+mn-lt"/>
              </a:rPr>
              <a:t>Maximising </a:t>
            </a:r>
            <a:r>
              <a:rPr lang="en-AU" sz="2000" b="1" dirty="0">
                <a:solidFill>
                  <a:schemeClr val="tx1"/>
                </a:solidFill>
                <a:latin typeface="+mn-lt"/>
              </a:rPr>
              <a:t>choice and control </a:t>
            </a:r>
            <a:r>
              <a:rPr lang="en-AU" sz="2000" dirty="0">
                <a:solidFill>
                  <a:schemeClr val="tx1"/>
                </a:solidFill>
                <a:latin typeface="+mn-lt"/>
              </a:rPr>
              <a:t>by providing options, ensuring people understand what is on offer and tailoring their communication and support to the needs of each person? </a:t>
            </a:r>
          </a:p>
          <a:p>
            <a:pPr lvl="1">
              <a:buFont typeface="Arial" panose="020B0604020202020204" pitchFamily="34" charset="0"/>
              <a:buChar char="•"/>
            </a:pPr>
            <a:r>
              <a:rPr lang="en-AU" sz="2000" dirty="0">
                <a:solidFill>
                  <a:schemeClr val="tx1"/>
                </a:solidFill>
                <a:latin typeface="+mn-lt"/>
              </a:rPr>
              <a:t>Using </a:t>
            </a:r>
            <a:r>
              <a:rPr lang="en-AU" sz="2000" b="1" dirty="0">
                <a:solidFill>
                  <a:schemeClr val="tx1"/>
                </a:solidFill>
                <a:latin typeface="+mn-lt"/>
              </a:rPr>
              <a:t>little and often, </a:t>
            </a:r>
            <a:r>
              <a:rPr lang="en-AU" sz="2000" dirty="0">
                <a:solidFill>
                  <a:schemeClr val="tx1"/>
                </a:solidFill>
                <a:latin typeface="+mn-lt"/>
              </a:rPr>
              <a:t>if needed, by paying attention to how the people are engaging in the activity, whether they want to have a break and return to it again later?</a:t>
            </a:r>
            <a:endParaRPr lang="en-AU" sz="2000" b="0" i="0" dirty="0">
              <a:solidFill>
                <a:schemeClr val="tx1"/>
              </a:solidFill>
              <a:effectLst/>
              <a:latin typeface="+mn-lt"/>
            </a:endParaRPr>
          </a:p>
          <a:p>
            <a:pPr marL="447675" indent="-311150">
              <a:buFont typeface="Arial" panose="020B0604020202020204" pitchFamily="34" charset="0"/>
              <a:buChar char="•"/>
            </a:pPr>
            <a:r>
              <a:rPr lang="en-AU" sz="2000" b="0" i="0" dirty="0">
                <a:solidFill>
                  <a:schemeClr val="tx1"/>
                </a:solidFill>
                <a:effectLst/>
                <a:latin typeface="+mn-lt"/>
              </a:rPr>
              <a:t>It takes practice to be competent observing staff – knowing what to look for and paying close attention to what is happening. As you become more skilled you will be able to focus on all of these things at once.</a:t>
            </a:r>
            <a:endParaRPr lang="en-AU" sz="2000" dirty="0">
              <a:solidFill>
                <a:schemeClr val="tx1"/>
              </a:solidFill>
              <a:latin typeface="+mn-lt"/>
            </a:endParaRPr>
          </a:p>
        </p:txBody>
      </p:sp>
    </p:spTree>
    <p:extLst>
      <p:ext uri="{BB962C8B-B14F-4D97-AF65-F5344CB8AC3E}">
        <p14:creationId xmlns:p14="http://schemas.microsoft.com/office/powerpoint/2010/main" val="668097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53A44-0BCF-40EE-8AE4-34958D22E4A9}"/>
              </a:ext>
            </a:extLst>
          </p:cNvPr>
          <p:cNvSpPr>
            <a:spLocks noGrp="1"/>
          </p:cNvSpPr>
          <p:nvPr>
            <p:ph type="title"/>
          </p:nvPr>
        </p:nvSpPr>
        <p:spPr/>
        <p:txBody>
          <a:bodyPr/>
          <a:lstStyle/>
          <a:p>
            <a:r>
              <a:rPr lang="en-AU" sz="3600" dirty="0">
                <a:latin typeface="+mn-lt"/>
              </a:rPr>
              <a:t>Activity </a:t>
            </a:r>
          </a:p>
        </p:txBody>
      </p:sp>
      <p:sp>
        <p:nvSpPr>
          <p:cNvPr id="3" name="Text Placeholder 2">
            <a:extLst>
              <a:ext uri="{FF2B5EF4-FFF2-40B4-BE49-F238E27FC236}">
                <a16:creationId xmlns:a16="http://schemas.microsoft.com/office/drawing/2014/main" id="{F2A41D76-4F72-453E-8156-07B58D4B413D}"/>
              </a:ext>
            </a:extLst>
          </p:cNvPr>
          <p:cNvSpPr>
            <a:spLocks noGrp="1"/>
          </p:cNvSpPr>
          <p:nvPr>
            <p:ph type="body" idx="1"/>
          </p:nvPr>
        </p:nvSpPr>
        <p:spPr/>
        <p:txBody>
          <a:bodyPr/>
          <a:lstStyle/>
          <a:p>
            <a:pPr marL="0" indent="0">
              <a:buNone/>
            </a:pPr>
            <a:r>
              <a:rPr lang="en-AU" sz="2200" b="0" i="0" dirty="0">
                <a:solidFill>
                  <a:srgbClr val="2A2A2A"/>
                </a:solidFill>
                <a:effectLst/>
                <a:latin typeface="+mn-lt"/>
              </a:rPr>
              <a:t>Watch the following video and make notes about the support you observe. </a:t>
            </a:r>
          </a:p>
          <a:p>
            <a:pPr marL="0" indent="0">
              <a:buNone/>
            </a:pPr>
            <a:r>
              <a:rPr lang="en-AU" sz="2200" b="0" i="0" dirty="0">
                <a:solidFill>
                  <a:srgbClr val="2A2A2A"/>
                </a:solidFill>
                <a:effectLst/>
                <a:latin typeface="+mn-lt"/>
              </a:rPr>
              <a:t>Use the template in your workbook </a:t>
            </a:r>
            <a:r>
              <a:rPr lang="en-AU" sz="2200" b="0" i="0" dirty="0">
                <a:solidFill>
                  <a:schemeClr val="tx1"/>
                </a:solidFill>
                <a:effectLst/>
                <a:latin typeface="+mn-lt"/>
              </a:rPr>
              <a:t>and the </a:t>
            </a:r>
            <a:r>
              <a:rPr lang="en-AU" sz="2200" b="0" i="0" strike="noStrike" dirty="0">
                <a:solidFill>
                  <a:schemeClr val="tx1"/>
                </a:solidFill>
                <a:effectLst/>
                <a:latin typeface="+mn-lt"/>
              </a:rPr>
              <a:t>4 Essentials </a:t>
            </a:r>
            <a:r>
              <a:rPr lang="en-AU" sz="2200" b="0" i="0" dirty="0">
                <a:solidFill>
                  <a:schemeClr val="tx1"/>
                </a:solidFill>
                <a:effectLst/>
                <a:latin typeface="+mn-lt"/>
              </a:rPr>
              <a:t>to guide your observation.</a:t>
            </a:r>
            <a:endParaRPr lang="en-AU" sz="2200" dirty="0">
              <a:solidFill>
                <a:schemeClr val="tx1"/>
              </a:solidFill>
              <a:latin typeface="+mn-lt"/>
            </a:endParaRPr>
          </a:p>
        </p:txBody>
      </p:sp>
      <p:pic>
        <p:nvPicPr>
          <p:cNvPr id="4" name="Picture 3">
            <a:extLst>
              <a:ext uri="{FF2B5EF4-FFF2-40B4-BE49-F238E27FC236}">
                <a16:creationId xmlns:a16="http://schemas.microsoft.com/office/drawing/2014/main" id="{0BFB2B8D-F656-4F96-9C0D-E9205BEFE003}"/>
              </a:ext>
            </a:extLst>
          </p:cNvPr>
          <p:cNvPicPr>
            <a:picLocks noChangeAspect="1"/>
          </p:cNvPicPr>
          <p:nvPr/>
        </p:nvPicPr>
        <p:blipFill>
          <a:blip r:embed="rId2"/>
          <a:stretch>
            <a:fillRect/>
          </a:stretch>
        </p:blipFill>
        <p:spPr>
          <a:xfrm>
            <a:off x="4326204" y="2866007"/>
            <a:ext cx="3275436" cy="3395594"/>
          </a:xfrm>
          <a:prstGeom prst="rect">
            <a:avLst/>
          </a:prstGeom>
        </p:spPr>
      </p:pic>
    </p:spTree>
    <p:extLst>
      <p:ext uri="{BB962C8B-B14F-4D97-AF65-F5344CB8AC3E}">
        <p14:creationId xmlns:p14="http://schemas.microsoft.com/office/powerpoint/2010/main" val="3051876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upport making lunch">
            <a:hlinkClick r:id="" action="ppaction://media"/>
            <a:extLst>
              <a:ext uri="{FF2B5EF4-FFF2-40B4-BE49-F238E27FC236}">
                <a16:creationId xmlns:a16="http://schemas.microsoft.com/office/drawing/2014/main" id="{529FC9E2-66E5-4696-AD6D-A4CE7EA39B9D}"/>
              </a:ext>
            </a:extLst>
          </p:cNvPr>
          <p:cNvPicPr>
            <a:picLocks noRot="1" noChangeAspect="1"/>
          </p:cNvPicPr>
          <p:nvPr>
            <a:videoFile r:link="rId1"/>
          </p:nvPr>
        </p:nvPicPr>
        <p:blipFill>
          <a:blip r:embed="rId3"/>
          <a:stretch>
            <a:fillRect/>
          </a:stretch>
        </p:blipFill>
        <p:spPr>
          <a:xfrm>
            <a:off x="0" y="-30480"/>
            <a:ext cx="12192000" cy="6888480"/>
          </a:xfrm>
          <a:prstGeom prst="rect">
            <a:avLst/>
          </a:prstGeom>
        </p:spPr>
      </p:pic>
    </p:spTree>
    <p:extLst>
      <p:ext uri="{BB962C8B-B14F-4D97-AF65-F5344CB8AC3E}">
        <p14:creationId xmlns:p14="http://schemas.microsoft.com/office/powerpoint/2010/main" val="8826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9965-D885-4629-A53A-D16A544E493D}"/>
              </a:ext>
            </a:extLst>
          </p:cNvPr>
          <p:cNvSpPr>
            <a:spLocks noGrp="1"/>
          </p:cNvSpPr>
          <p:nvPr>
            <p:ph type="title"/>
          </p:nvPr>
        </p:nvSpPr>
        <p:spPr/>
        <p:txBody>
          <a:bodyPr/>
          <a:lstStyle/>
          <a:p>
            <a:r>
              <a:rPr kumimoji="0" lang="en-AU" altLang="en-US" sz="3600" b="1" i="0" u="none" strike="noStrike" kern="1200" cap="none" spc="0" normalizeH="0" baseline="0" noProof="0" dirty="0">
                <a:ln>
                  <a:noFill/>
                </a:ln>
                <a:solidFill>
                  <a:srgbClr val="E52212"/>
                </a:solidFill>
                <a:effectLst/>
                <a:uLnTx/>
                <a:uFillTx/>
                <a:latin typeface="Calibri" panose="020F0502020204030204"/>
                <a:ea typeface="Roboto Condensed" panose="02000000000000000000" pitchFamily="2" charset="0"/>
              </a:rPr>
              <a:t>Value of Feedback for Support Workers</a:t>
            </a:r>
            <a:endParaRPr lang="en-AU" dirty="0"/>
          </a:p>
        </p:txBody>
      </p:sp>
      <p:sp>
        <p:nvSpPr>
          <p:cNvPr id="3" name="Text Placeholder 2">
            <a:extLst>
              <a:ext uri="{FF2B5EF4-FFF2-40B4-BE49-F238E27FC236}">
                <a16:creationId xmlns:a16="http://schemas.microsoft.com/office/drawing/2014/main" id="{2B976C11-9B99-435B-BF4B-A321D2506CA1}"/>
              </a:ext>
            </a:extLst>
          </p:cNvPr>
          <p:cNvSpPr>
            <a:spLocks noGrp="1"/>
          </p:cNvSpPr>
          <p:nvPr>
            <p:ph type="body" idx="1"/>
          </p:nvPr>
        </p:nvSpPr>
        <p:spPr/>
        <p:txBody>
          <a:bodyPr/>
          <a:lstStyle/>
          <a:p>
            <a:pPr>
              <a:buFont typeface="Arial" panose="020B0604020202020204" pitchFamily="34" charset="0"/>
              <a:buChar char="•"/>
            </a:pPr>
            <a:r>
              <a:rPr lang="en-AU" sz="2000" b="0" i="0" dirty="0">
                <a:solidFill>
                  <a:schemeClr val="tx1"/>
                </a:solidFill>
                <a:effectLst/>
                <a:latin typeface="+mn-lt"/>
              </a:rPr>
              <a:t>Feedback helps support workers to know how well they are performing.</a:t>
            </a:r>
          </a:p>
          <a:p>
            <a:pPr>
              <a:buFont typeface="Arial" panose="020B0604020202020204" pitchFamily="34" charset="0"/>
              <a:buChar char="•"/>
            </a:pPr>
            <a:r>
              <a:rPr lang="en-AU" sz="2000" b="0" i="0" dirty="0">
                <a:solidFill>
                  <a:schemeClr val="tx1"/>
                </a:solidFill>
                <a:effectLst/>
                <a:latin typeface="+mn-lt"/>
              </a:rPr>
              <a:t>It helps support workers to reflect on their practice and how it can be improved.</a:t>
            </a:r>
            <a:endParaRPr lang="en-AU" sz="2000" dirty="0">
              <a:solidFill>
                <a:schemeClr val="tx1"/>
              </a:solidFill>
              <a:latin typeface="+mn-lt"/>
            </a:endParaRPr>
          </a:p>
          <a:p>
            <a:pPr>
              <a:buFont typeface="Arial" panose="020B0604020202020204" pitchFamily="34" charset="0"/>
              <a:buChar char="•"/>
            </a:pPr>
            <a:r>
              <a:rPr lang="en-AU" sz="2000" b="0" i="0" dirty="0">
                <a:solidFill>
                  <a:schemeClr val="tx1"/>
                </a:solidFill>
                <a:effectLst/>
                <a:latin typeface="+mn-lt"/>
              </a:rPr>
              <a:t>Feedback also motivates them by recognising and encouraging good support.</a:t>
            </a:r>
          </a:p>
        </p:txBody>
      </p:sp>
    </p:spTree>
    <p:extLst>
      <p:ext uri="{BB962C8B-B14F-4D97-AF65-F5344CB8AC3E}">
        <p14:creationId xmlns:p14="http://schemas.microsoft.com/office/powerpoint/2010/main" val="1210340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2395-CBAA-4948-9C66-6DC2FBFDE7D5}"/>
              </a:ext>
            </a:extLst>
          </p:cNvPr>
          <p:cNvSpPr>
            <a:spLocks noGrp="1"/>
          </p:cNvSpPr>
          <p:nvPr>
            <p:ph type="title"/>
          </p:nvPr>
        </p:nvSpPr>
        <p:spPr/>
        <p:txBody>
          <a:bodyPr/>
          <a:lstStyle/>
          <a:p>
            <a:r>
              <a:rPr lang="en-AU" sz="3600" dirty="0">
                <a:latin typeface="+mn-lt"/>
              </a:rPr>
              <a:t>Thinking About Feedback</a:t>
            </a:r>
          </a:p>
        </p:txBody>
      </p:sp>
      <p:sp>
        <p:nvSpPr>
          <p:cNvPr id="3" name="Text Placeholder 2">
            <a:extLst>
              <a:ext uri="{FF2B5EF4-FFF2-40B4-BE49-F238E27FC236}">
                <a16:creationId xmlns:a16="http://schemas.microsoft.com/office/drawing/2014/main" id="{A7D31CA4-1F4C-4CB3-BE4A-B3C74D9FC5F3}"/>
              </a:ext>
            </a:extLst>
          </p:cNvPr>
          <p:cNvSpPr>
            <a:spLocks noGrp="1"/>
          </p:cNvSpPr>
          <p:nvPr>
            <p:ph type="body" idx="1"/>
          </p:nvPr>
        </p:nvSpPr>
        <p:spPr>
          <a:xfrm>
            <a:off x="624418" y="1451610"/>
            <a:ext cx="10944191" cy="4861508"/>
          </a:xfrm>
        </p:spPr>
        <p:txBody>
          <a:bodyPr/>
          <a:lstStyle/>
          <a:p>
            <a:pPr marL="0" indent="0">
              <a:buNone/>
            </a:pPr>
            <a:r>
              <a:rPr lang="en-AU" sz="1800" dirty="0">
                <a:solidFill>
                  <a:schemeClr val="tx1"/>
                </a:solidFill>
                <a:latin typeface="+mn-lt"/>
              </a:rPr>
              <a:t>The purpose of observing staff is to provide them with feedback so they can develop and improve their support skills. </a:t>
            </a:r>
            <a:r>
              <a:rPr lang="en-AU" sz="1800" b="1" dirty="0">
                <a:solidFill>
                  <a:schemeClr val="tx1"/>
                </a:solidFill>
                <a:latin typeface="+mn-lt"/>
              </a:rPr>
              <a:t>The first step of providing feedback is planning</a:t>
            </a:r>
            <a:r>
              <a:rPr lang="en-AU" sz="1800" dirty="0">
                <a:solidFill>
                  <a:schemeClr val="tx1"/>
                </a:solidFill>
                <a:latin typeface="+mn-lt"/>
              </a:rPr>
              <a:t>. You need to reflect on what you observed and think about what you will say to the support worker.</a:t>
            </a:r>
          </a:p>
          <a:p>
            <a:pPr marL="0" indent="0">
              <a:buNone/>
            </a:pPr>
            <a:r>
              <a:rPr lang="en-AU" sz="1800" dirty="0">
                <a:solidFill>
                  <a:schemeClr val="tx1"/>
                </a:solidFill>
                <a:latin typeface="+mn-lt"/>
              </a:rPr>
              <a:t>To plan feedback, ask yourself these questions:</a:t>
            </a:r>
          </a:p>
          <a:p>
            <a:pPr lvl="1">
              <a:buFont typeface="Arial" panose="020B0604020202020204" pitchFamily="34" charset="0"/>
              <a:buChar char="•"/>
            </a:pPr>
            <a:r>
              <a:rPr lang="en-AU" sz="1800" dirty="0">
                <a:solidFill>
                  <a:schemeClr val="tx1"/>
                </a:solidFill>
                <a:latin typeface="+mn-lt"/>
              </a:rPr>
              <a:t>What is working well?</a:t>
            </a:r>
          </a:p>
          <a:p>
            <a:pPr lvl="1">
              <a:buFont typeface="Arial" panose="020B0604020202020204" pitchFamily="34" charset="0"/>
              <a:buChar char="•"/>
            </a:pPr>
            <a:r>
              <a:rPr lang="en-AU" sz="1800" dirty="0">
                <a:solidFill>
                  <a:schemeClr val="tx1"/>
                </a:solidFill>
                <a:latin typeface="+mn-lt"/>
              </a:rPr>
              <a:t>What is not working so well?</a:t>
            </a:r>
          </a:p>
          <a:p>
            <a:pPr lvl="1">
              <a:buFont typeface="Arial" panose="020B0604020202020204" pitchFamily="34" charset="0"/>
              <a:buChar char="•"/>
            </a:pPr>
            <a:r>
              <a:rPr lang="en-AU" sz="1800" dirty="0">
                <a:solidFill>
                  <a:schemeClr val="tx1"/>
                </a:solidFill>
                <a:latin typeface="+mn-lt"/>
              </a:rPr>
              <a:t>Was the level of assistance suitable?</a:t>
            </a:r>
          </a:p>
          <a:p>
            <a:pPr lvl="1">
              <a:buFont typeface="Arial" panose="020B0604020202020204" pitchFamily="34" charset="0"/>
              <a:buChar char="•"/>
            </a:pPr>
            <a:r>
              <a:rPr lang="en-AU" sz="1800" dirty="0">
                <a:solidFill>
                  <a:schemeClr val="tx1"/>
                </a:solidFill>
                <a:latin typeface="+mn-lt"/>
              </a:rPr>
              <a:t>Was the activity performed successfully?</a:t>
            </a:r>
          </a:p>
          <a:p>
            <a:pPr lvl="1">
              <a:buFont typeface="Arial" panose="020B0604020202020204" pitchFamily="34" charset="0"/>
              <a:buChar char="•"/>
            </a:pPr>
            <a:r>
              <a:rPr lang="en-AU" sz="1800" dirty="0">
                <a:solidFill>
                  <a:schemeClr val="tx1"/>
                </a:solidFill>
                <a:latin typeface="+mn-lt"/>
              </a:rPr>
              <a:t>Was the communication appropriate to the person being supported?</a:t>
            </a:r>
          </a:p>
          <a:p>
            <a:pPr lvl="1">
              <a:buFont typeface="Arial" panose="020B0604020202020204" pitchFamily="34" charset="0"/>
              <a:buChar char="•"/>
            </a:pPr>
            <a:r>
              <a:rPr lang="en-AU" sz="1800" dirty="0">
                <a:solidFill>
                  <a:schemeClr val="tx1"/>
                </a:solidFill>
                <a:latin typeface="+mn-lt"/>
              </a:rPr>
              <a:t>Is there a better way of providing support? </a:t>
            </a:r>
          </a:p>
          <a:p>
            <a:pPr lvl="1">
              <a:buFont typeface="Arial" panose="020B0604020202020204" pitchFamily="34" charset="0"/>
              <a:buChar char="•"/>
            </a:pPr>
            <a:r>
              <a:rPr lang="en-AU" sz="1800" dirty="0">
                <a:solidFill>
                  <a:schemeClr val="tx1"/>
                </a:solidFill>
                <a:latin typeface="+mn-lt"/>
              </a:rPr>
              <a:t>What would I have done differently?</a:t>
            </a:r>
          </a:p>
          <a:p>
            <a:pPr lvl="1">
              <a:buFont typeface="Arial" panose="020B0604020202020204" pitchFamily="34" charset="0"/>
              <a:buChar char="•"/>
            </a:pPr>
            <a:r>
              <a:rPr lang="en-AU" sz="1800" dirty="0">
                <a:solidFill>
                  <a:schemeClr val="tx1"/>
                </a:solidFill>
                <a:latin typeface="+mn-lt"/>
              </a:rPr>
              <a:t>What will I say to this staff member?</a:t>
            </a:r>
          </a:p>
        </p:txBody>
      </p:sp>
    </p:spTree>
    <p:extLst>
      <p:ext uri="{BB962C8B-B14F-4D97-AF65-F5344CB8AC3E}">
        <p14:creationId xmlns:p14="http://schemas.microsoft.com/office/powerpoint/2010/main" val="572203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F8F2-ED13-4271-9DED-7AD49EC045C4}"/>
              </a:ext>
            </a:extLst>
          </p:cNvPr>
          <p:cNvSpPr>
            <a:spLocks noGrp="1"/>
          </p:cNvSpPr>
          <p:nvPr>
            <p:ph type="title"/>
          </p:nvPr>
        </p:nvSpPr>
        <p:spPr/>
        <p:txBody>
          <a:bodyPr/>
          <a:lstStyle/>
          <a:p>
            <a:r>
              <a:rPr lang="en-AU" sz="3600" dirty="0">
                <a:latin typeface="+mn-lt"/>
              </a:rPr>
              <a:t>Activity</a:t>
            </a:r>
          </a:p>
        </p:txBody>
      </p:sp>
      <p:sp>
        <p:nvSpPr>
          <p:cNvPr id="3" name="Text Placeholder 2">
            <a:extLst>
              <a:ext uri="{FF2B5EF4-FFF2-40B4-BE49-F238E27FC236}">
                <a16:creationId xmlns:a16="http://schemas.microsoft.com/office/drawing/2014/main" id="{2436E79D-F2A1-4D5B-BE57-6C96CF2A7D81}"/>
              </a:ext>
            </a:extLst>
          </p:cNvPr>
          <p:cNvSpPr>
            <a:spLocks noGrp="1"/>
          </p:cNvSpPr>
          <p:nvPr>
            <p:ph type="body" idx="1"/>
          </p:nvPr>
        </p:nvSpPr>
        <p:spPr/>
        <p:txBody>
          <a:bodyPr/>
          <a:lstStyle/>
          <a:p>
            <a:pPr>
              <a:buFont typeface="Arial" panose="020B0604020202020204" pitchFamily="34" charset="0"/>
              <a:buChar char="•"/>
            </a:pPr>
            <a:r>
              <a:rPr lang="en-AU" sz="2200" b="0" i="0" dirty="0">
                <a:solidFill>
                  <a:srgbClr val="2A2A2A"/>
                </a:solidFill>
                <a:effectLst/>
                <a:latin typeface="+mn-lt"/>
              </a:rPr>
              <a:t>Look at the notes you made for the previous Activity.</a:t>
            </a:r>
          </a:p>
          <a:p>
            <a:pPr>
              <a:buFont typeface="Arial" panose="020B0604020202020204" pitchFamily="34" charset="0"/>
              <a:buChar char="•"/>
            </a:pPr>
            <a:r>
              <a:rPr lang="en-AU" sz="2200" b="0" i="0" dirty="0">
                <a:solidFill>
                  <a:srgbClr val="2A2A2A"/>
                </a:solidFill>
                <a:effectLst/>
                <a:latin typeface="+mn-lt"/>
              </a:rPr>
              <a:t>​Plan your feedback to the support worker. Use the questions on the previous slide to guide your feedback.</a:t>
            </a:r>
          </a:p>
          <a:p>
            <a:pPr marL="230188" lvl="1" indent="0" algn="ctr">
              <a:buNone/>
            </a:pPr>
            <a:r>
              <a:rPr lang="en-AU" sz="2200" i="1" dirty="0">
                <a:solidFill>
                  <a:srgbClr val="2A2A2A"/>
                </a:solidFill>
                <a:latin typeface="+mn-lt"/>
              </a:rPr>
              <a:t>What feedback would you provide to the support worker?</a:t>
            </a:r>
            <a:r>
              <a:rPr lang="en-AU" sz="2200" dirty="0">
                <a:solidFill>
                  <a:srgbClr val="2A2A2A"/>
                </a:solidFill>
                <a:latin typeface="+mn-lt"/>
              </a:rPr>
              <a:t> </a:t>
            </a:r>
            <a:endParaRPr lang="en-AU" sz="2200" dirty="0">
              <a:latin typeface="+mn-lt"/>
            </a:endParaRPr>
          </a:p>
        </p:txBody>
      </p:sp>
    </p:spTree>
    <p:extLst>
      <p:ext uri="{BB962C8B-B14F-4D97-AF65-F5344CB8AC3E}">
        <p14:creationId xmlns:p14="http://schemas.microsoft.com/office/powerpoint/2010/main" val="1431024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oor feedback">
            <a:hlinkClick r:id="" action="ppaction://media"/>
            <a:extLst>
              <a:ext uri="{FF2B5EF4-FFF2-40B4-BE49-F238E27FC236}">
                <a16:creationId xmlns:a16="http://schemas.microsoft.com/office/drawing/2014/main" id="{51AAB4E8-7286-4B98-946E-7BEDD735A6F7}"/>
              </a:ext>
            </a:extLst>
          </p:cNvPr>
          <p:cNvPicPr>
            <a:picLocks noRot="1" noChangeAspect="1"/>
          </p:cNvPicPr>
          <p:nvPr>
            <a:videoFile r:link="rId1"/>
          </p:nvPr>
        </p:nvPicPr>
        <p:blipFill>
          <a:blip r:embed="rId3"/>
          <a:stretch>
            <a:fillRect/>
          </a:stretch>
        </p:blipFill>
        <p:spPr>
          <a:xfrm>
            <a:off x="0" y="-30479"/>
            <a:ext cx="12192000" cy="6888479"/>
          </a:xfrm>
          <a:prstGeom prst="rect">
            <a:avLst/>
          </a:prstGeom>
        </p:spPr>
      </p:pic>
    </p:spTree>
    <p:extLst>
      <p:ext uri="{BB962C8B-B14F-4D97-AF65-F5344CB8AC3E}">
        <p14:creationId xmlns:p14="http://schemas.microsoft.com/office/powerpoint/2010/main" val="6118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FAEE-734A-4F48-8AE8-EB9F85CC2A5D}"/>
              </a:ext>
            </a:extLst>
          </p:cNvPr>
          <p:cNvSpPr>
            <a:spLocks noGrp="1"/>
          </p:cNvSpPr>
          <p:nvPr>
            <p:ph type="title"/>
          </p:nvPr>
        </p:nvSpPr>
        <p:spPr/>
        <p:txBody>
          <a:bodyPr/>
          <a:lstStyle/>
          <a:p>
            <a:r>
              <a:rPr lang="en-AU" sz="3600" dirty="0">
                <a:latin typeface="+mn-lt"/>
              </a:rPr>
              <a:t>Activity</a:t>
            </a:r>
          </a:p>
        </p:txBody>
      </p:sp>
      <p:sp>
        <p:nvSpPr>
          <p:cNvPr id="3" name="Text Placeholder 2">
            <a:extLst>
              <a:ext uri="{FF2B5EF4-FFF2-40B4-BE49-F238E27FC236}">
                <a16:creationId xmlns:a16="http://schemas.microsoft.com/office/drawing/2014/main" id="{0EEB6AE9-DFFC-4015-96BF-245059FFF791}"/>
              </a:ext>
            </a:extLst>
          </p:cNvPr>
          <p:cNvSpPr>
            <a:spLocks noGrp="1"/>
          </p:cNvSpPr>
          <p:nvPr>
            <p:ph type="body" idx="1"/>
          </p:nvPr>
        </p:nvSpPr>
        <p:spPr/>
        <p:txBody>
          <a:bodyPr/>
          <a:lstStyle/>
          <a:p>
            <a:pPr marL="342900" indent="-342900">
              <a:buFont typeface="+mj-lt"/>
              <a:buAutoNum type="arabicPeriod"/>
            </a:pPr>
            <a:r>
              <a:rPr lang="en-AU" sz="2200" b="0" i="0" dirty="0">
                <a:solidFill>
                  <a:srgbClr val="2A2A2A"/>
                </a:solidFill>
                <a:effectLst/>
                <a:latin typeface="+mn-lt"/>
              </a:rPr>
              <a:t>How did the Practice Leader provide feedback?</a:t>
            </a:r>
          </a:p>
          <a:p>
            <a:pPr marL="342900" indent="-342900">
              <a:buFont typeface="+mj-lt"/>
              <a:buAutoNum type="arabicPeriod"/>
            </a:pPr>
            <a:r>
              <a:rPr lang="en-AU" sz="2200" dirty="0">
                <a:solidFill>
                  <a:srgbClr val="2A2A2A"/>
                </a:solidFill>
                <a:latin typeface="+mn-lt"/>
              </a:rPr>
              <a:t>What was it like for the support worker?</a:t>
            </a:r>
            <a:endParaRPr lang="en-AU" sz="2200" b="0" i="0" dirty="0">
              <a:solidFill>
                <a:srgbClr val="2A2A2A"/>
              </a:solidFill>
              <a:effectLst/>
              <a:latin typeface="+mn-lt"/>
            </a:endParaRPr>
          </a:p>
          <a:p>
            <a:endParaRPr lang="en-AU" dirty="0"/>
          </a:p>
        </p:txBody>
      </p:sp>
    </p:spTree>
    <p:extLst>
      <p:ext uri="{BB962C8B-B14F-4D97-AF65-F5344CB8AC3E}">
        <p14:creationId xmlns:p14="http://schemas.microsoft.com/office/powerpoint/2010/main" val="63593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DADD-9E7F-43CD-8A2A-D09806BC0480}"/>
              </a:ext>
            </a:extLst>
          </p:cNvPr>
          <p:cNvSpPr>
            <a:spLocks noGrp="1"/>
          </p:cNvSpPr>
          <p:nvPr>
            <p:ph type="title"/>
          </p:nvPr>
        </p:nvSpPr>
        <p:spPr/>
        <p:txBody>
          <a:bodyPr/>
          <a:lstStyle/>
          <a:p>
            <a:r>
              <a:rPr kumimoji="0" lang="en-AU" altLang="en-US" sz="3600" b="1" i="0" u="none" strike="noStrike" kern="1200" cap="none" spc="0" normalizeH="0" baseline="0" noProof="0" dirty="0">
                <a:ln>
                  <a:noFill/>
                </a:ln>
                <a:solidFill>
                  <a:srgbClr val="E52212"/>
                </a:solidFill>
                <a:effectLst/>
                <a:uLnTx/>
                <a:uFillTx/>
                <a:latin typeface="Calibri" panose="020F0502020204030204"/>
                <a:ea typeface="Roboto Condensed" panose="02000000000000000000" pitchFamily="2" charset="0"/>
              </a:rPr>
              <a:t>Poor Feedback</a:t>
            </a:r>
            <a:endParaRPr lang="en-AU" dirty="0"/>
          </a:p>
        </p:txBody>
      </p:sp>
      <p:sp>
        <p:nvSpPr>
          <p:cNvPr id="3" name="Text Placeholder 2">
            <a:extLst>
              <a:ext uri="{FF2B5EF4-FFF2-40B4-BE49-F238E27FC236}">
                <a16:creationId xmlns:a16="http://schemas.microsoft.com/office/drawing/2014/main" id="{ABB37829-4C5B-4F8D-A5EE-9C26B8D22E17}"/>
              </a:ext>
            </a:extLst>
          </p:cNvPr>
          <p:cNvSpPr>
            <a:spLocks noGrp="1"/>
          </p:cNvSpPr>
          <p:nvPr>
            <p:ph type="body" idx="1"/>
          </p:nvPr>
        </p:nvSpPr>
        <p:spPr/>
        <p:txBody>
          <a:bodyPr/>
          <a:lstStyle/>
          <a:p>
            <a:pPr marL="0" indent="0">
              <a:buNone/>
            </a:pPr>
            <a:r>
              <a:rPr lang="en-AU" sz="2000" i="1" dirty="0">
                <a:solidFill>
                  <a:schemeClr val="tx1"/>
                </a:solidFill>
                <a:latin typeface="+mn-lt"/>
              </a:rPr>
              <a:t>How did the Frontline Practice Leader provide feedback?</a:t>
            </a:r>
          </a:p>
          <a:p>
            <a:pPr>
              <a:buFont typeface="Arial" panose="020B0604020202020204" pitchFamily="34" charset="0"/>
              <a:buChar char="•"/>
            </a:pPr>
            <a:r>
              <a:rPr lang="en-AU" sz="2000" dirty="0">
                <a:solidFill>
                  <a:schemeClr val="tx1"/>
                </a:solidFill>
                <a:latin typeface="+mn-lt"/>
              </a:rPr>
              <a:t>Began by focusing on negatives and areas to improve.</a:t>
            </a:r>
          </a:p>
          <a:p>
            <a:pPr>
              <a:buFont typeface="Arial" panose="020B0604020202020204" pitchFamily="34" charset="0"/>
              <a:buChar char="•"/>
            </a:pPr>
            <a:r>
              <a:rPr lang="en-AU" sz="2000" dirty="0">
                <a:solidFill>
                  <a:schemeClr val="tx1"/>
                </a:solidFill>
                <a:latin typeface="+mn-lt"/>
              </a:rPr>
              <a:t>Mostly used close-ended and “why” questions, which didn’t encourage a conversation or the support worker to reflect on her practice. Instead the support worker felt she had to justify what she did.</a:t>
            </a:r>
          </a:p>
          <a:p>
            <a:pPr>
              <a:buFont typeface="Arial" panose="020B0604020202020204" pitchFamily="34" charset="0"/>
              <a:buChar char="•"/>
            </a:pPr>
            <a:r>
              <a:rPr lang="en-AU" sz="2000" dirty="0">
                <a:solidFill>
                  <a:schemeClr val="tx1"/>
                </a:solidFill>
                <a:latin typeface="+mn-lt"/>
              </a:rPr>
              <a:t>Did not offer the support worker an opportunity to speak about her perspective. </a:t>
            </a:r>
          </a:p>
          <a:p>
            <a:pPr>
              <a:buFont typeface="Arial" panose="020B0604020202020204" pitchFamily="34" charset="0"/>
              <a:buChar char="•"/>
            </a:pPr>
            <a:r>
              <a:rPr lang="en-AU" sz="2000" dirty="0">
                <a:solidFill>
                  <a:schemeClr val="tx1"/>
                </a:solidFill>
                <a:latin typeface="+mn-lt"/>
              </a:rPr>
              <a:t>Was critical rather than developed the support worker’s practice.</a:t>
            </a:r>
          </a:p>
        </p:txBody>
      </p:sp>
    </p:spTree>
    <p:extLst>
      <p:ext uri="{BB962C8B-B14F-4D97-AF65-F5344CB8AC3E}">
        <p14:creationId xmlns:p14="http://schemas.microsoft.com/office/powerpoint/2010/main" val="3337484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6736-E58A-4960-8A7A-1946D25AF3A2}"/>
              </a:ext>
            </a:extLst>
          </p:cNvPr>
          <p:cNvSpPr>
            <a:spLocks noGrp="1"/>
          </p:cNvSpPr>
          <p:nvPr>
            <p:ph type="title"/>
          </p:nvPr>
        </p:nvSpPr>
        <p:spPr/>
        <p:txBody>
          <a:bodyPr/>
          <a:lstStyle/>
          <a:p>
            <a:r>
              <a:rPr lang="en-AU" sz="3600" dirty="0">
                <a:latin typeface="+mn-lt"/>
              </a:rPr>
              <a:t>Tips for providing feedback</a:t>
            </a:r>
          </a:p>
        </p:txBody>
      </p:sp>
      <p:sp>
        <p:nvSpPr>
          <p:cNvPr id="3" name="Text Placeholder 2">
            <a:extLst>
              <a:ext uri="{FF2B5EF4-FFF2-40B4-BE49-F238E27FC236}">
                <a16:creationId xmlns:a16="http://schemas.microsoft.com/office/drawing/2014/main" id="{3F435472-4F96-426B-88C7-C6C8FE952855}"/>
              </a:ext>
            </a:extLst>
          </p:cNvPr>
          <p:cNvSpPr>
            <a:spLocks noGrp="1"/>
          </p:cNvSpPr>
          <p:nvPr>
            <p:ph type="body" idx="1"/>
          </p:nvPr>
        </p:nvSpPr>
        <p:spPr/>
        <p:txBody>
          <a:bodyPr/>
          <a:lstStyle/>
          <a:p>
            <a:pPr>
              <a:buFont typeface="Arial" panose="020B0604020202020204" pitchFamily="34" charset="0"/>
              <a:buChar char="•"/>
            </a:pPr>
            <a:r>
              <a:rPr lang="en-AU" sz="2000" b="1" dirty="0">
                <a:solidFill>
                  <a:schemeClr val="tx1"/>
                </a:solidFill>
                <a:latin typeface="+mn-lt"/>
              </a:rPr>
              <a:t>Find out the support worker’s point of view</a:t>
            </a:r>
            <a:r>
              <a:rPr lang="en-AU" sz="2000" dirty="0">
                <a:solidFill>
                  <a:schemeClr val="tx1"/>
                </a:solidFill>
                <a:latin typeface="+mn-lt"/>
              </a:rPr>
              <a:t>: start with an open-ended question, “How do you think that went?” Or “What was that like for you?”</a:t>
            </a:r>
          </a:p>
          <a:p>
            <a:pPr>
              <a:buFont typeface="Arial" panose="020B0604020202020204" pitchFamily="34" charset="0"/>
              <a:buChar char="•"/>
            </a:pPr>
            <a:r>
              <a:rPr lang="en-AU" sz="2000" b="1" dirty="0">
                <a:solidFill>
                  <a:schemeClr val="tx1"/>
                </a:solidFill>
                <a:latin typeface="+mn-lt"/>
              </a:rPr>
              <a:t>Identify the positives</a:t>
            </a:r>
            <a:r>
              <a:rPr lang="en-AU" sz="2000" dirty="0">
                <a:solidFill>
                  <a:schemeClr val="tx1"/>
                </a:solidFill>
                <a:latin typeface="+mn-lt"/>
              </a:rPr>
              <a:t>: find something positive to say before focusing on problems. What did the support worker do well? </a:t>
            </a:r>
          </a:p>
          <a:p>
            <a:pPr>
              <a:buFont typeface="Arial" panose="020B0604020202020204" pitchFamily="34" charset="0"/>
              <a:buChar char="•"/>
            </a:pPr>
            <a:r>
              <a:rPr lang="en-AU" sz="2000" b="1" dirty="0">
                <a:solidFill>
                  <a:schemeClr val="tx1"/>
                </a:solidFill>
                <a:latin typeface="+mn-lt"/>
              </a:rPr>
              <a:t>Be specific</a:t>
            </a:r>
            <a:r>
              <a:rPr lang="en-AU" sz="2000" dirty="0">
                <a:solidFill>
                  <a:schemeClr val="tx1"/>
                </a:solidFill>
                <a:latin typeface="+mn-lt"/>
              </a:rPr>
              <a:t>: use examples from your observation - what people said or did.</a:t>
            </a:r>
          </a:p>
          <a:p>
            <a:pPr>
              <a:buFont typeface="Arial" panose="020B0604020202020204" pitchFamily="34" charset="0"/>
              <a:buChar char="•"/>
            </a:pPr>
            <a:r>
              <a:rPr lang="en-AU" sz="2000" b="1" dirty="0">
                <a:solidFill>
                  <a:schemeClr val="tx1"/>
                </a:solidFill>
                <a:latin typeface="+mn-lt"/>
              </a:rPr>
              <a:t>Use the language of Active Support</a:t>
            </a:r>
            <a:r>
              <a:rPr lang="en-AU" sz="2000" dirty="0">
                <a:solidFill>
                  <a:schemeClr val="tx1"/>
                </a:solidFill>
                <a:latin typeface="+mn-lt"/>
              </a:rPr>
              <a:t>: staff should be familiar with the 4 Essentials.  Using this language reinforces expectations about the support they provide.</a:t>
            </a:r>
          </a:p>
          <a:p>
            <a:pPr>
              <a:buFont typeface="Arial" panose="020B0604020202020204" pitchFamily="34" charset="0"/>
              <a:buChar char="•"/>
            </a:pPr>
            <a:r>
              <a:rPr lang="en-AU" sz="2000" b="1" dirty="0">
                <a:solidFill>
                  <a:schemeClr val="tx1"/>
                </a:solidFill>
                <a:latin typeface="+mn-lt"/>
              </a:rPr>
              <a:t>Encourage reflection</a:t>
            </a:r>
            <a:r>
              <a:rPr lang="en-AU" sz="2000" dirty="0">
                <a:solidFill>
                  <a:schemeClr val="tx1"/>
                </a:solidFill>
                <a:latin typeface="+mn-lt"/>
              </a:rPr>
              <a:t>: ask open-ended questions to help support workers reflect on their practice. For example, “What were the advantages and disadvantages of doing that?” “How do you think the person you supported responded to that approach?” “What might you do differently next time?”</a:t>
            </a:r>
          </a:p>
          <a:p>
            <a:pPr>
              <a:buFont typeface="Arial" panose="020B0604020202020204" pitchFamily="34" charset="0"/>
              <a:buChar char="•"/>
            </a:pPr>
            <a:r>
              <a:rPr lang="en-AU" sz="2000" b="1" dirty="0">
                <a:solidFill>
                  <a:schemeClr val="tx1"/>
                </a:solidFill>
                <a:latin typeface="+mn-lt"/>
              </a:rPr>
              <a:t>Be constructive</a:t>
            </a:r>
            <a:r>
              <a:rPr lang="en-AU" sz="2000" dirty="0">
                <a:solidFill>
                  <a:schemeClr val="tx1"/>
                </a:solidFill>
                <a:latin typeface="+mn-lt"/>
              </a:rPr>
              <a:t>: give staff ideas and concrete examples about how to do things differently.</a:t>
            </a:r>
          </a:p>
          <a:p>
            <a:pPr>
              <a:buFont typeface="Arial" panose="020B0604020202020204" pitchFamily="34" charset="0"/>
              <a:buChar char="•"/>
            </a:pPr>
            <a:r>
              <a:rPr lang="en-AU" sz="2000" b="1" dirty="0">
                <a:solidFill>
                  <a:schemeClr val="tx1"/>
                </a:solidFill>
                <a:latin typeface="+mn-lt"/>
              </a:rPr>
              <a:t>Be timely</a:t>
            </a:r>
            <a:r>
              <a:rPr lang="en-AU" sz="2000" dirty="0">
                <a:solidFill>
                  <a:schemeClr val="tx1"/>
                </a:solidFill>
                <a:latin typeface="+mn-lt"/>
              </a:rPr>
              <a:t>: give feedback as close to the event as possible.</a:t>
            </a:r>
          </a:p>
        </p:txBody>
      </p:sp>
    </p:spTree>
    <p:extLst>
      <p:ext uri="{BB962C8B-B14F-4D97-AF65-F5344CB8AC3E}">
        <p14:creationId xmlns:p14="http://schemas.microsoft.com/office/powerpoint/2010/main" val="797619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700E-1C27-4DD0-B1CA-BB933729EFFB}"/>
              </a:ext>
            </a:extLst>
          </p:cNvPr>
          <p:cNvSpPr>
            <a:spLocks noGrp="1"/>
          </p:cNvSpPr>
          <p:nvPr>
            <p:ph type="title"/>
          </p:nvPr>
        </p:nvSpPr>
        <p:spPr/>
        <p:txBody>
          <a:bodyPr/>
          <a:lstStyle/>
          <a:p>
            <a:r>
              <a:rPr lang="en-AU" sz="3600" dirty="0">
                <a:latin typeface="+mn-lt"/>
              </a:rPr>
              <a:t>Who is Responsible for the 5 tasks?</a:t>
            </a:r>
          </a:p>
        </p:txBody>
      </p:sp>
      <p:sp>
        <p:nvSpPr>
          <p:cNvPr id="3" name="Text Placeholder 2">
            <a:extLst>
              <a:ext uri="{FF2B5EF4-FFF2-40B4-BE49-F238E27FC236}">
                <a16:creationId xmlns:a16="http://schemas.microsoft.com/office/drawing/2014/main" id="{B3D8697A-DF6D-41CC-9A40-4866D8DD4A8A}"/>
              </a:ext>
            </a:extLst>
          </p:cNvPr>
          <p:cNvSpPr>
            <a:spLocks noGrp="1"/>
          </p:cNvSpPr>
          <p:nvPr>
            <p:ph type="body" idx="1"/>
          </p:nvPr>
        </p:nvSpPr>
        <p:spPr>
          <a:xfrm>
            <a:off x="624418" y="1608667"/>
            <a:ext cx="10944191" cy="4542291"/>
          </a:xfrm>
        </p:spPr>
        <p:txBody>
          <a:bodyPr/>
          <a:lstStyle/>
          <a:p>
            <a:pPr>
              <a:buFont typeface="Arial" panose="020B0604020202020204" pitchFamily="34" charset="0"/>
              <a:buChar char="•"/>
            </a:pPr>
            <a:r>
              <a:rPr lang="en-AU" sz="2200" dirty="0">
                <a:solidFill>
                  <a:schemeClr val="tx1"/>
                </a:solidFill>
                <a:latin typeface="+mn-lt"/>
              </a:rPr>
              <a:t>Staff responsible for the five tasks of Practice Leadership are not always called Practice Leaders. </a:t>
            </a:r>
          </a:p>
          <a:p>
            <a:pPr>
              <a:buFont typeface="Arial" panose="020B0604020202020204" pitchFamily="34" charset="0"/>
              <a:buChar char="•"/>
            </a:pPr>
            <a:r>
              <a:rPr lang="en-AU" sz="2200" dirty="0">
                <a:solidFill>
                  <a:schemeClr val="tx1"/>
                </a:solidFill>
                <a:latin typeface="+mn-lt"/>
              </a:rPr>
              <a:t>Organisations have different titles for staff who do these tasks, such as:</a:t>
            </a:r>
          </a:p>
          <a:p>
            <a:pPr lvl="2">
              <a:buFont typeface="Wingdings" panose="05000000000000000000" pitchFamily="2" charset="2"/>
              <a:buChar char="Ø"/>
            </a:pPr>
            <a:r>
              <a:rPr lang="en-AU" sz="2200" dirty="0">
                <a:solidFill>
                  <a:schemeClr val="tx1"/>
                </a:solidFill>
                <a:latin typeface="+mn-lt"/>
              </a:rPr>
              <a:t>	Supervisor, frontline manager, team leader, service manager</a:t>
            </a:r>
          </a:p>
          <a:p>
            <a:pPr>
              <a:buFont typeface="Arial" panose="020B0604020202020204" pitchFamily="34" charset="0"/>
              <a:buChar char="•"/>
            </a:pPr>
            <a:r>
              <a:rPr lang="en-AU" sz="2200" dirty="0">
                <a:solidFill>
                  <a:schemeClr val="tx1"/>
                </a:solidFill>
                <a:latin typeface="+mn-lt"/>
              </a:rPr>
              <a:t>Usually, it is the direct supervisor of support workers in a service who is responsible for the five tasks of Practice Leadership. </a:t>
            </a:r>
          </a:p>
          <a:p>
            <a:pPr>
              <a:buFont typeface="Arial" panose="020B0604020202020204" pitchFamily="34" charset="0"/>
              <a:buChar char="•"/>
            </a:pPr>
            <a:r>
              <a:rPr lang="en-AU" sz="2200" b="0" i="0" dirty="0">
                <a:solidFill>
                  <a:schemeClr val="tx1"/>
                </a:solidFill>
                <a:effectLst/>
                <a:latin typeface="+mn-lt"/>
              </a:rPr>
              <a:t>A supervisor may be responsible for one service, or across two or three services.</a:t>
            </a:r>
          </a:p>
          <a:p>
            <a:pPr>
              <a:buFont typeface="Arial" panose="020B0604020202020204" pitchFamily="34" charset="0"/>
              <a:buChar char="•"/>
            </a:pPr>
            <a:r>
              <a:rPr lang="en-AU" sz="2200" b="0" i="0" dirty="0">
                <a:solidFill>
                  <a:schemeClr val="tx1"/>
                </a:solidFill>
                <a:effectLst/>
                <a:latin typeface="+mn-lt"/>
              </a:rPr>
              <a:t>In some organisations, the tasks of Practice Leadership are divided between different staff. </a:t>
            </a:r>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2650752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Good feedback">
            <a:hlinkClick r:id="" action="ppaction://media"/>
            <a:extLst>
              <a:ext uri="{FF2B5EF4-FFF2-40B4-BE49-F238E27FC236}">
                <a16:creationId xmlns:a16="http://schemas.microsoft.com/office/drawing/2014/main" id="{14374B07-1ED2-4231-AB6C-53B3F3A862F0}"/>
              </a:ext>
            </a:extLst>
          </p:cNvPr>
          <p:cNvPicPr>
            <a:picLocks noRot="1" noChangeAspect="1"/>
          </p:cNvPicPr>
          <p:nvPr>
            <a:videoFile r:link="rId1"/>
          </p:nvPr>
        </p:nvPicPr>
        <p:blipFill>
          <a:blip r:embed="rId3"/>
          <a:stretch>
            <a:fillRect/>
          </a:stretch>
        </p:blipFill>
        <p:spPr>
          <a:xfrm>
            <a:off x="0" y="-30480"/>
            <a:ext cx="12192000" cy="6888480"/>
          </a:xfrm>
          <a:prstGeom prst="rect">
            <a:avLst/>
          </a:prstGeom>
        </p:spPr>
      </p:pic>
    </p:spTree>
    <p:extLst>
      <p:ext uri="{BB962C8B-B14F-4D97-AF65-F5344CB8AC3E}">
        <p14:creationId xmlns:p14="http://schemas.microsoft.com/office/powerpoint/2010/main" val="8367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FAEE-734A-4F48-8AE8-EB9F85CC2A5D}"/>
              </a:ext>
            </a:extLst>
          </p:cNvPr>
          <p:cNvSpPr>
            <a:spLocks noGrp="1"/>
          </p:cNvSpPr>
          <p:nvPr>
            <p:ph type="title"/>
          </p:nvPr>
        </p:nvSpPr>
        <p:spPr/>
        <p:txBody>
          <a:bodyPr/>
          <a:lstStyle/>
          <a:p>
            <a:r>
              <a:rPr lang="en-AU" sz="3600" dirty="0">
                <a:latin typeface="+mn-lt"/>
              </a:rPr>
              <a:t>Activity</a:t>
            </a:r>
          </a:p>
        </p:txBody>
      </p:sp>
      <p:sp>
        <p:nvSpPr>
          <p:cNvPr id="3" name="Text Placeholder 2">
            <a:extLst>
              <a:ext uri="{FF2B5EF4-FFF2-40B4-BE49-F238E27FC236}">
                <a16:creationId xmlns:a16="http://schemas.microsoft.com/office/drawing/2014/main" id="{0EEB6AE9-DFFC-4015-96BF-245059FFF791}"/>
              </a:ext>
            </a:extLst>
          </p:cNvPr>
          <p:cNvSpPr>
            <a:spLocks noGrp="1"/>
          </p:cNvSpPr>
          <p:nvPr>
            <p:ph type="body" idx="1"/>
          </p:nvPr>
        </p:nvSpPr>
        <p:spPr/>
        <p:txBody>
          <a:bodyPr/>
          <a:lstStyle/>
          <a:p>
            <a:pPr marL="342900" indent="-342900">
              <a:buFont typeface="+mj-lt"/>
              <a:buAutoNum type="arabicPeriod"/>
            </a:pPr>
            <a:r>
              <a:rPr lang="en-AU" sz="2200" b="0" i="0" dirty="0">
                <a:solidFill>
                  <a:srgbClr val="2A2A2A"/>
                </a:solidFill>
                <a:effectLst/>
                <a:latin typeface="+mn-lt"/>
              </a:rPr>
              <a:t>How did the Practice Leader provide feedback in the scenario?</a:t>
            </a:r>
          </a:p>
          <a:p>
            <a:pPr marL="342900" indent="-342900">
              <a:buFont typeface="+mj-lt"/>
              <a:buAutoNum type="arabicPeriod"/>
            </a:pPr>
            <a:r>
              <a:rPr lang="en-AU" sz="2200" dirty="0">
                <a:solidFill>
                  <a:srgbClr val="2A2A2A"/>
                </a:solidFill>
                <a:latin typeface="+mn-lt"/>
              </a:rPr>
              <a:t>What was it like for the support worker?</a:t>
            </a:r>
            <a:endParaRPr lang="en-AU" sz="2200" b="0" i="0" dirty="0">
              <a:solidFill>
                <a:srgbClr val="2A2A2A"/>
              </a:solidFill>
              <a:effectLst/>
              <a:latin typeface="+mn-lt"/>
            </a:endParaRPr>
          </a:p>
          <a:p>
            <a:pPr marL="342900" indent="-342900">
              <a:buFont typeface="+mj-lt"/>
              <a:buAutoNum type="arabicPeriod"/>
            </a:pPr>
            <a:r>
              <a:rPr lang="en-AU" sz="2200" b="0" i="0">
                <a:solidFill>
                  <a:srgbClr val="2A2A2A"/>
                </a:solidFill>
                <a:effectLst/>
                <a:latin typeface="+mn-lt"/>
              </a:rPr>
              <a:t>What were the differences between the way feedback was provided in this and </a:t>
            </a:r>
            <a:r>
              <a:rPr lang="en-AU" sz="2200">
                <a:solidFill>
                  <a:srgbClr val="2A2A2A"/>
                </a:solidFill>
                <a:latin typeface="+mn-lt"/>
              </a:rPr>
              <a:t>the previous </a:t>
            </a:r>
            <a:r>
              <a:rPr lang="en-AU" sz="2200" b="0" i="0">
                <a:solidFill>
                  <a:srgbClr val="2A2A2A"/>
                </a:solidFill>
                <a:effectLst/>
                <a:latin typeface="+mn-lt"/>
              </a:rPr>
              <a:t>scenarios? </a:t>
            </a:r>
            <a:br>
              <a:rPr lang="en-AU" sz="2200" b="0" i="0" dirty="0">
                <a:solidFill>
                  <a:srgbClr val="2A2A2A"/>
                </a:solidFill>
                <a:effectLst/>
                <a:latin typeface="+mn-lt"/>
              </a:rPr>
            </a:br>
            <a:endParaRPr lang="en-AU" sz="2200" b="0" i="0" dirty="0">
              <a:solidFill>
                <a:srgbClr val="2A2A2A"/>
              </a:solidFill>
              <a:effectLst/>
              <a:latin typeface="+mn-lt"/>
            </a:endParaRPr>
          </a:p>
          <a:p>
            <a:endParaRPr lang="en-AU" dirty="0"/>
          </a:p>
        </p:txBody>
      </p:sp>
    </p:spTree>
    <p:extLst>
      <p:ext uri="{BB962C8B-B14F-4D97-AF65-F5344CB8AC3E}">
        <p14:creationId xmlns:p14="http://schemas.microsoft.com/office/powerpoint/2010/main" val="2741793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6736-E58A-4960-8A7A-1946D25AF3A2}"/>
              </a:ext>
            </a:extLst>
          </p:cNvPr>
          <p:cNvSpPr>
            <a:spLocks noGrp="1"/>
          </p:cNvSpPr>
          <p:nvPr>
            <p:ph type="title"/>
          </p:nvPr>
        </p:nvSpPr>
        <p:spPr>
          <a:xfrm>
            <a:off x="311267" y="181279"/>
            <a:ext cx="10944191" cy="836960"/>
          </a:xfrm>
        </p:spPr>
        <p:txBody>
          <a:bodyPr/>
          <a:lstStyle/>
          <a:p>
            <a:r>
              <a:rPr kumimoji="0" lang="en-AU" altLang="en-US" sz="3600" b="1" i="0" u="none" strike="noStrike" kern="1200" cap="none" spc="0" normalizeH="0" baseline="0" noProof="0" dirty="0">
                <a:ln>
                  <a:noFill/>
                </a:ln>
                <a:solidFill>
                  <a:srgbClr val="E52212"/>
                </a:solidFill>
                <a:effectLst/>
                <a:uLnTx/>
                <a:uFillTx/>
                <a:latin typeface="Calibri" panose="020F0502020204030204"/>
                <a:ea typeface="Roboto Condensed" panose="02000000000000000000" pitchFamily="2" charset="0"/>
              </a:rPr>
              <a:t>Good Feedback</a:t>
            </a:r>
            <a:endParaRPr lang="en-AU" sz="3600" dirty="0">
              <a:latin typeface="+mn-lt"/>
            </a:endParaRPr>
          </a:p>
        </p:txBody>
      </p:sp>
      <p:sp>
        <p:nvSpPr>
          <p:cNvPr id="3" name="Text Placeholder 2">
            <a:extLst>
              <a:ext uri="{FF2B5EF4-FFF2-40B4-BE49-F238E27FC236}">
                <a16:creationId xmlns:a16="http://schemas.microsoft.com/office/drawing/2014/main" id="{3F435472-4F96-426B-88C7-C6C8FE952855}"/>
              </a:ext>
            </a:extLst>
          </p:cNvPr>
          <p:cNvSpPr>
            <a:spLocks noGrp="1"/>
          </p:cNvSpPr>
          <p:nvPr>
            <p:ph type="body" idx="1"/>
          </p:nvPr>
        </p:nvSpPr>
        <p:spPr>
          <a:xfrm>
            <a:off x="311267" y="1031784"/>
            <a:ext cx="10944191" cy="4794432"/>
          </a:xfrm>
        </p:spPr>
        <p:txBody>
          <a:bodyPr/>
          <a:lstStyle/>
          <a:p>
            <a:pPr marL="0" indent="0">
              <a:buNone/>
            </a:pPr>
            <a:r>
              <a:rPr lang="en-AU" sz="2000" i="1" dirty="0">
                <a:solidFill>
                  <a:schemeClr val="tx1"/>
                </a:solidFill>
                <a:latin typeface="+mn-lt"/>
              </a:rPr>
              <a:t>How did the Frontline Practice Leader provide feedback?</a:t>
            </a:r>
          </a:p>
          <a:p>
            <a:pPr>
              <a:buFont typeface="Arial" panose="020B0604020202020204" pitchFamily="34" charset="0"/>
              <a:buChar char="•"/>
            </a:pPr>
            <a:r>
              <a:rPr lang="en-AU" sz="2000" b="1" dirty="0">
                <a:solidFill>
                  <a:schemeClr val="tx1"/>
                </a:solidFill>
                <a:latin typeface="Calibri" panose="020F0502020204030204" pitchFamily="34" charset="0"/>
                <a:cs typeface="Calibri" panose="020F0502020204030204" pitchFamily="34" charset="0"/>
              </a:rPr>
              <a:t>Found out the support worker’s point of view</a:t>
            </a:r>
            <a:r>
              <a:rPr lang="en-AU" sz="2000" dirty="0">
                <a:solidFill>
                  <a:schemeClr val="tx1"/>
                </a:solidFill>
                <a:latin typeface="Calibri" panose="020F0502020204030204" pitchFamily="34" charset="0"/>
                <a:cs typeface="Calibri" panose="020F0502020204030204" pitchFamily="34" charset="0"/>
              </a:rPr>
              <a:t>: started with an open-ended question, “How do you think that went?” and “What did you think of the support you provided?”</a:t>
            </a:r>
          </a:p>
          <a:p>
            <a:pPr>
              <a:buFont typeface="Arial" panose="020B0604020202020204" pitchFamily="34" charset="0"/>
              <a:buChar char="•"/>
            </a:pPr>
            <a:r>
              <a:rPr lang="en-AU" sz="2000" b="1" dirty="0">
                <a:solidFill>
                  <a:schemeClr val="tx1"/>
                </a:solidFill>
                <a:latin typeface="Calibri" panose="020F0502020204030204" pitchFamily="34" charset="0"/>
                <a:cs typeface="Calibri" panose="020F0502020204030204" pitchFamily="34" charset="0"/>
              </a:rPr>
              <a:t>Identified the positives</a:t>
            </a:r>
            <a:r>
              <a:rPr lang="en-AU" sz="2000" dirty="0">
                <a:solidFill>
                  <a:schemeClr val="tx1"/>
                </a:solidFill>
                <a:latin typeface="Calibri" panose="020F0502020204030204" pitchFamily="34" charset="0"/>
                <a:cs typeface="Calibri" panose="020F0502020204030204" pitchFamily="34" charset="0"/>
              </a:rPr>
              <a:t>: support worker’s effective communication – reinforces what the person did well.</a:t>
            </a:r>
          </a:p>
          <a:p>
            <a:pPr>
              <a:buFont typeface="Arial" panose="020B0604020202020204" pitchFamily="34" charset="0"/>
              <a:buChar char="•"/>
            </a:pPr>
            <a:r>
              <a:rPr lang="en-AU" sz="2000" b="1" dirty="0">
                <a:solidFill>
                  <a:schemeClr val="tx1"/>
                </a:solidFill>
                <a:latin typeface="Calibri" panose="020F0502020204030204" pitchFamily="34" charset="0"/>
                <a:cs typeface="Calibri" panose="020F0502020204030204" pitchFamily="34" charset="0"/>
              </a:rPr>
              <a:t>Was specific</a:t>
            </a:r>
            <a:r>
              <a:rPr lang="en-AU" sz="2000" dirty="0">
                <a:solidFill>
                  <a:schemeClr val="tx1"/>
                </a:solidFill>
                <a:latin typeface="Calibri" panose="020F0502020204030204" pitchFamily="34" charset="0"/>
                <a:cs typeface="Calibri" panose="020F0502020204030204" pitchFamily="34" charset="0"/>
              </a:rPr>
              <a:t>: used specific examples about what happened and the support provided.</a:t>
            </a:r>
          </a:p>
          <a:p>
            <a:pPr>
              <a:buFont typeface="Arial" panose="020B0604020202020204" pitchFamily="34" charset="0"/>
              <a:buChar char="•"/>
            </a:pPr>
            <a:r>
              <a:rPr lang="en-AU" sz="2000" b="1" dirty="0">
                <a:solidFill>
                  <a:schemeClr val="tx1"/>
                </a:solidFill>
                <a:latin typeface="Calibri" panose="020F0502020204030204" pitchFamily="34" charset="0"/>
                <a:cs typeface="Calibri" panose="020F0502020204030204" pitchFamily="34" charset="0"/>
              </a:rPr>
              <a:t>Encouraged reflection</a:t>
            </a:r>
            <a:r>
              <a:rPr lang="en-AU" sz="2000" dirty="0">
                <a:solidFill>
                  <a:schemeClr val="tx1"/>
                </a:solidFill>
                <a:latin typeface="Calibri" panose="020F0502020204030204" pitchFamily="34" charset="0"/>
                <a:cs typeface="Calibri" panose="020F0502020204030204" pitchFamily="34" charset="0"/>
              </a:rPr>
              <a:t>: invited the support worker to speak about the issue she raised and asked open-ended questions to encourage reflection. “What could be a more effective way of supporting Hayley?” Gave the support worker an opportunity to problem solve. </a:t>
            </a:r>
          </a:p>
          <a:p>
            <a:pPr>
              <a:buFont typeface="Arial" panose="020B0604020202020204" pitchFamily="34" charset="0"/>
              <a:buChar char="•"/>
            </a:pPr>
            <a:r>
              <a:rPr lang="en-AU" sz="2000" b="1" dirty="0">
                <a:solidFill>
                  <a:schemeClr val="tx1"/>
                </a:solidFill>
                <a:latin typeface="Calibri" panose="020F0502020204030204" pitchFamily="34" charset="0"/>
                <a:cs typeface="Calibri" panose="020F0502020204030204" pitchFamily="34" charset="0"/>
              </a:rPr>
              <a:t>Used the language of Active Support</a:t>
            </a:r>
            <a:r>
              <a:rPr lang="en-AU" sz="2000" dirty="0">
                <a:solidFill>
                  <a:schemeClr val="tx1"/>
                </a:solidFill>
                <a:latin typeface="Calibri" panose="020F0502020204030204" pitchFamily="34" charset="0"/>
                <a:cs typeface="Calibri" panose="020F0502020204030204" pitchFamily="34" charset="0"/>
              </a:rPr>
              <a:t>: graded assistance, little and often. </a:t>
            </a:r>
          </a:p>
          <a:p>
            <a:pPr>
              <a:buFont typeface="Arial" panose="020B0604020202020204" pitchFamily="34" charset="0"/>
              <a:buChar char="•"/>
            </a:pPr>
            <a:r>
              <a:rPr lang="en-AU" sz="2000" b="1" dirty="0">
                <a:solidFill>
                  <a:schemeClr val="tx1"/>
                </a:solidFill>
                <a:latin typeface="Calibri" panose="020F0502020204030204" pitchFamily="34" charset="0"/>
                <a:cs typeface="Calibri" panose="020F0502020204030204" pitchFamily="34" charset="0"/>
              </a:rPr>
              <a:t>Was constructive</a:t>
            </a:r>
            <a:r>
              <a:rPr lang="en-AU" sz="2000" dirty="0">
                <a:solidFill>
                  <a:schemeClr val="tx1"/>
                </a:solidFill>
                <a:latin typeface="Calibri" panose="020F0502020204030204" pitchFamily="34" charset="0"/>
                <a:cs typeface="Calibri" panose="020F0502020204030204" pitchFamily="34" charset="0"/>
              </a:rPr>
              <a:t>: gave the support worker ideas and suggestions about how to do things differently </a:t>
            </a:r>
            <a:r>
              <a:rPr lang="en-AU" sz="2000" dirty="0">
                <a:solidFill>
                  <a:schemeClr val="tx1"/>
                </a:solidFill>
                <a:latin typeface="Calibri" panose="020F0502020204030204" pitchFamily="34" charset="0"/>
                <a:cs typeface="Calibri" panose="020F0502020204030204" pitchFamily="34" charset="0"/>
                <a:sym typeface="Wingdings" panose="05000000000000000000" pitchFamily="2" charset="2"/>
              </a:rPr>
              <a:t> t</a:t>
            </a:r>
            <a:r>
              <a:rPr lang="en-AU" sz="2000" dirty="0">
                <a:solidFill>
                  <a:schemeClr val="tx1"/>
                </a:solidFill>
                <a:latin typeface="Calibri" panose="020F0502020204030204" pitchFamily="34" charset="0"/>
                <a:cs typeface="Calibri" panose="020F0502020204030204" pitchFamily="34" charset="0"/>
              </a:rPr>
              <a:t>o give Jo a rest from painting and chat with her and the others (i.e., it’s not just about the activity of painting)</a:t>
            </a:r>
          </a:p>
        </p:txBody>
      </p:sp>
    </p:spTree>
    <p:extLst>
      <p:ext uri="{BB962C8B-B14F-4D97-AF65-F5344CB8AC3E}">
        <p14:creationId xmlns:p14="http://schemas.microsoft.com/office/powerpoint/2010/main" val="1179122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1D47-003B-48CA-B906-942DC2DAFC53}"/>
              </a:ext>
            </a:extLst>
          </p:cNvPr>
          <p:cNvSpPr>
            <a:spLocks noGrp="1"/>
          </p:cNvSpPr>
          <p:nvPr>
            <p:ph type="title"/>
          </p:nvPr>
        </p:nvSpPr>
        <p:spPr/>
        <p:txBody>
          <a:bodyPr/>
          <a:lstStyle/>
          <a:p>
            <a:r>
              <a:rPr lang="en-AU" sz="3600" b="1" i="0" dirty="0">
                <a:solidFill>
                  <a:srgbClr val="C41104"/>
                </a:solidFill>
                <a:effectLst/>
                <a:latin typeface="+mn-lt"/>
              </a:rPr>
              <a:t>Observing Patterns of Support Over Time</a:t>
            </a:r>
            <a:br>
              <a:rPr lang="en-AU" sz="3600" b="1" i="0" dirty="0">
                <a:solidFill>
                  <a:srgbClr val="C41104"/>
                </a:solidFill>
                <a:effectLst/>
                <a:latin typeface="+mn-lt"/>
              </a:rPr>
            </a:br>
            <a:endParaRPr lang="en-AU" sz="3600" dirty="0">
              <a:latin typeface="+mn-lt"/>
            </a:endParaRPr>
          </a:p>
        </p:txBody>
      </p:sp>
      <p:sp>
        <p:nvSpPr>
          <p:cNvPr id="3" name="Text Placeholder 2">
            <a:extLst>
              <a:ext uri="{FF2B5EF4-FFF2-40B4-BE49-F238E27FC236}">
                <a16:creationId xmlns:a16="http://schemas.microsoft.com/office/drawing/2014/main" id="{AE66BE4C-BABD-43BC-BB8F-DE81C1B64AD5}"/>
              </a:ext>
            </a:extLst>
          </p:cNvPr>
          <p:cNvSpPr>
            <a:spLocks noGrp="1"/>
          </p:cNvSpPr>
          <p:nvPr>
            <p:ph type="body" idx="1"/>
          </p:nvPr>
        </p:nvSpPr>
        <p:spPr>
          <a:xfrm>
            <a:off x="436527" y="1268760"/>
            <a:ext cx="10944191" cy="4653629"/>
          </a:xfrm>
        </p:spPr>
        <p:txBody>
          <a:bodyPr/>
          <a:lstStyle/>
          <a:p>
            <a:pPr marL="0" indent="0">
              <a:buNone/>
            </a:pPr>
            <a:r>
              <a:rPr lang="en-AU" sz="2000" b="0" i="0" dirty="0">
                <a:solidFill>
                  <a:schemeClr val="tx1"/>
                </a:solidFill>
                <a:effectLst/>
                <a:latin typeface="+mn-lt"/>
              </a:rPr>
              <a:t>When you conduct regular observations, you will see patterns in the way individual staff and the team provide support. Understanding these patterns helps you to identify where they are performing well and any inconsistencies.</a:t>
            </a:r>
          </a:p>
          <a:p>
            <a:pPr lvl="1">
              <a:buFont typeface="Arial" panose="020B0604020202020204" pitchFamily="34" charset="0"/>
              <a:buChar char="•"/>
            </a:pPr>
            <a:r>
              <a:rPr lang="en-AU" sz="2000" dirty="0">
                <a:solidFill>
                  <a:schemeClr val="tx1"/>
                </a:solidFill>
                <a:latin typeface="+mn-lt"/>
              </a:rPr>
              <a:t>Is the support worker more skilled in some aspects of support than others? </a:t>
            </a:r>
          </a:p>
          <a:p>
            <a:pPr lvl="1">
              <a:buFont typeface="Arial" panose="020B0604020202020204" pitchFamily="34" charset="0"/>
              <a:buChar char="•"/>
            </a:pPr>
            <a:r>
              <a:rPr lang="en-AU" sz="2000" dirty="0">
                <a:solidFill>
                  <a:schemeClr val="tx1"/>
                </a:solidFill>
                <a:latin typeface="+mn-lt"/>
              </a:rPr>
              <a:t>Is the support worker better at supporting one person than another person?</a:t>
            </a:r>
          </a:p>
          <a:p>
            <a:pPr marL="0" indent="0">
              <a:buNone/>
            </a:pPr>
            <a:r>
              <a:rPr lang="en-AU" sz="2000" dirty="0">
                <a:solidFill>
                  <a:schemeClr val="tx1"/>
                </a:solidFill>
                <a:latin typeface="+mn-lt"/>
              </a:rPr>
              <a:t>Patterns across the team members:</a:t>
            </a:r>
          </a:p>
          <a:p>
            <a:pPr lvl="1">
              <a:buFont typeface="Arial" panose="020B0604020202020204" pitchFamily="34" charset="0"/>
              <a:buChar char="•"/>
            </a:pPr>
            <a:r>
              <a:rPr lang="en-AU" sz="2000" dirty="0">
                <a:solidFill>
                  <a:schemeClr val="tx1"/>
                </a:solidFill>
                <a:latin typeface="+mn-lt"/>
              </a:rPr>
              <a:t>Is the support provided to an individual consistent across all team members or does each staff member provide support in a different way?</a:t>
            </a:r>
          </a:p>
          <a:p>
            <a:pPr lvl="1">
              <a:buFont typeface="Arial" panose="020B0604020202020204" pitchFamily="34" charset="0"/>
              <a:buChar char="•"/>
            </a:pPr>
            <a:r>
              <a:rPr lang="en-AU" sz="2000" dirty="0">
                <a:solidFill>
                  <a:schemeClr val="tx1"/>
                </a:solidFill>
                <a:latin typeface="+mn-lt"/>
              </a:rPr>
              <a:t>Does one person frequently receive more opportunities to engage in activities than others?</a:t>
            </a:r>
          </a:p>
          <a:p>
            <a:pPr lvl="1">
              <a:buFont typeface="Arial" panose="020B0604020202020204" pitchFamily="34" charset="0"/>
              <a:buChar char="•"/>
            </a:pPr>
            <a:r>
              <a:rPr lang="en-AU" sz="2000" dirty="0">
                <a:solidFill>
                  <a:schemeClr val="tx1"/>
                </a:solidFill>
                <a:latin typeface="+mn-lt"/>
              </a:rPr>
              <a:t>Do team members provide too much or too little support for a particular individual?</a:t>
            </a:r>
          </a:p>
          <a:p>
            <a:pPr lvl="1">
              <a:buFont typeface="Arial" panose="020B0604020202020204" pitchFamily="34" charset="0"/>
              <a:buChar char="•"/>
            </a:pPr>
            <a:r>
              <a:rPr lang="en-AU" sz="2000" dirty="0">
                <a:solidFill>
                  <a:schemeClr val="tx1"/>
                </a:solidFill>
                <a:latin typeface="+mn-lt"/>
              </a:rPr>
              <a:t>Are there regular missed opportunities for engagement?</a:t>
            </a:r>
          </a:p>
          <a:p>
            <a:pPr lvl="1">
              <a:buFont typeface="Arial" panose="020B0604020202020204" pitchFamily="34" charset="0"/>
              <a:buChar char="•"/>
            </a:pPr>
            <a:r>
              <a:rPr lang="en-AU" sz="2000" dirty="0">
                <a:solidFill>
                  <a:schemeClr val="tx1"/>
                </a:solidFill>
                <a:latin typeface="+mn-lt"/>
              </a:rPr>
              <a:t>Are people supported to engage in only a limited range of activities and why is this the case?</a:t>
            </a:r>
          </a:p>
          <a:p>
            <a:endParaRPr lang="en-AU" dirty="0"/>
          </a:p>
          <a:p>
            <a:endParaRPr lang="en-AU" dirty="0"/>
          </a:p>
        </p:txBody>
      </p:sp>
    </p:spTree>
    <p:extLst>
      <p:ext uri="{BB962C8B-B14F-4D97-AF65-F5344CB8AC3E}">
        <p14:creationId xmlns:p14="http://schemas.microsoft.com/office/powerpoint/2010/main" val="1608668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CDA0-753D-4736-8294-3B1C0B02A4EB}"/>
              </a:ext>
            </a:extLst>
          </p:cNvPr>
          <p:cNvSpPr>
            <a:spLocks noGrp="1"/>
          </p:cNvSpPr>
          <p:nvPr>
            <p:ph type="title"/>
          </p:nvPr>
        </p:nvSpPr>
        <p:spPr/>
        <p:txBody>
          <a:bodyPr/>
          <a:lstStyle/>
          <a:p>
            <a:r>
              <a:rPr lang="en-AU" sz="3600" dirty="0">
                <a:latin typeface="+mn-lt"/>
              </a:rPr>
              <a:t>Modelling good practice</a:t>
            </a:r>
          </a:p>
        </p:txBody>
      </p:sp>
      <p:sp>
        <p:nvSpPr>
          <p:cNvPr id="3" name="Text Placeholder 2">
            <a:extLst>
              <a:ext uri="{FF2B5EF4-FFF2-40B4-BE49-F238E27FC236}">
                <a16:creationId xmlns:a16="http://schemas.microsoft.com/office/drawing/2014/main" id="{2A3831A9-D9CB-4884-A182-B8FE03995086}"/>
              </a:ext>
            </a:extLst>
          </p:cNvPr>
          <p:cNvSpPr>
            <a:spLocks noGrp="1"/>
          </p:cNvSpPr>
          <p:nvPr>
            <p:ph type="body" idx="1"/>
          </p:nvPr>
        </p:nvSpPr>
        <p:spPr/>
        <p:txBody>
          <a:bodyPr/>
          <a:lstStyle/>
          <a:p>
            <a:pPr marL="0" indent="0" algn="l">
              <a:buNone/>
            </a:pPr>
            <a:r>
              <a:rPr lang="en-AU" sz="2200" b="0" i="0" dirty="0">
                <a:solidFill>
                  <a:schemeClr val="accent1">
                    <a:lumMod val="75000"/>
                  </a:schemeClr>
                </a:solidFill>
                <a:effectLst/>
                <a:latin typeface="+mn-lt"/>
              </a:rPr>
              <a:t>Modelling is demonstrating behaviour and skills so that staff can see and learn how to provide good support. </a:t>
            </a:r>
            <a:br>
              <a:rPr lang="en-AU" sz="2200" dirty="0">
                <a:latin typeface="+mn-lt"/>
              </a:rPr>
            </a:br>
            <a:r>
              <a:rPr lang="en-AU" sz="2200" b="0" i="0" dirty="0">
                <a:solidFill>
                  <a:srgbClr val="2A2A2A"/>
                </a:solidFill>
                <a:effectLst/>
                <a:latin typeface="+mn-lt"/>
              </a:rPr>
              <a:t> </a:t>
            </a:r>
            <a:br>
              <a:rPr lang="en-AU" sz="2200" dirty="0">
                <a:latin typeface="+mn-lt"/>
              </a:rPr>
            </a:br>
            <a:r>
              <a:rPr lang="en-AU" sz="2200" b="0" i="0" dirty="0">
                <a:solidFill>
                  <a:srgbClr val="2A2A2A"/>
                </a:solidFill>
                <a:effectLst/>
                <a:latin typeface="+mn-lt"/>
              </a:rPr>
              <a:t>There are two ways that Frontline Practice Leaders model practice: </a:t>
            </a:r>
          </a:p>
          <a:p>
            <a:pPr lvl="1">
              <a:buFont typeface="Arial" panose="020B0604020202020204" pitchFamily="34" charset="0"/>
              <a:buChar char="•"/>
            </a:pPr>
            <a:r>
              <a:rPr lang="en-AU" sz="2200" b="0" i="0" dirty="0">
                <a:solidFill>
                  <a:srgbClr val="2A2A2A"/>
                </a:solidFill>
                <a:effectLst/>
                <a:latin typeface="+mn-lt"/>
              </a:rPr>
              <a:t>​</a:t>
            </a:r>
            <a:r>
              <a:rPr lang="en-AU" sz="2200" b="1" i="0" dirty="0">
                <a:solidFill>
                  <a:srgbClr val="2A2A2A"/>
                </a:solidFill>
                <a:effectLst/>
                <a:latin typeface="+mn-lt"/>
              </a:rPr>
              <a:t>Passive modelling </a:t>
            </a:r>
            <a:r>
              <a:rPr lang="en-AU" sz="2200" b="0" i="0" dirty="0">
                <a:solidFill>
                  <a:srgbClr val="2A2A2A"/>
                </a:solidFill>
                <a:effectLst/>
                <a:latin typeface="+mn-lt"/>
              </a:rPr>
              <a:t>happens all the time. You must be aware that staff watch and learn from you when you interact and provide support.</a:t>
            </a:r>
          </a:p>
          <a:p>
            <a:pPr lvl="1">
              <a:buFont typeface="Arial" panose="020B0604020202020204" pitchFamily="34" charset="0"/>
              <a:buChar char="•"/>
            </a:pPr>
            <a:r>
              <a:rPr lang="en-AU" sz="2200" b="0" i="0" dirty="0">
                <a:solidFill>
                  <a:srgbClr val="2A2A2A"/>
                </a:solidFill>
                <a:effectLst/>
                <a:latin typeface="+mn-lt"/>
              </a:rPr>
              <a:t> </a:t>
            </a:r>
            <a:r>
              <a:rPr lang="en-AU" sz="2200" b="1" i="0" dirty="0">
                <a:solidFill>
                  <a:srgbClr val="2A2A2A"/>
                </a:solidFill>
                <a:effectLst/>
                <a:latin typeface="+mn-lt"/>
              </a:rPr>
              <a:t>Active modelling </a:t>
            </a:r>
            <a:r>
              <a:rPr lang="en-AU" sz="2200" b="0" i="0" dirty="0">
                <a:solidFill>
                  <a:srgbClr val="2A2A2A"/>
                </a:solidFill>
                <a:effectLst/>
                <a:latin typeface="+mn-lt"/>
              </a:rPr>
              <a:t>is instructing staff to watch you provide support to show them a new or better way of providing support. </a:t>
            </a:r>
          </a:p>
          <a:p>
            <a:pPr lvl="1">
              <a:buFont typeface="Arial" panose="020B0604020202020204" pitchFamily="34" charset="0"/>
              <a:buChar char="•"/>
            </a:pPr>
            <a:endParaRPr lang="en-AU" sz="2200" b="0" i="0" dirty="0">
              <a:solidFill>
                <a:srgbClr val="2A2A2A"/>
              </a:solidFill>
              <a:effectLst/>
              <a:latin typeface="+mn-lt"/>
            </a:endParaRPr>
          </a:p>
          <a:p>
            <a:pPr marL="0" indent="0">
              <a:buNone/>
            </a:pPr>
            <a:r>
              <a:rPr lang="en-AU" sz="2200" i="1" dirty="0">
                <a:solidFill>
                  <a:schemeClr val="tx1"/>
                </a:solidFill>
                <a:latin typeface="+mn-lt"/>
              </a:rPr>
              <a:t>What is the problem with relying on modelling to influence staff behaviour?</a:t>
            </a:r>
          </a:p>
        </p:txBody>
      </p:sp>
    </p:spTree>
    <p:extLst>
      <p:ext uri="{BB962C8B-B14F-4D97-AF65-F5344CB8AC3E}">
        <p14:creationId xmlns:p14="http://schemas.microsoft.com/office/powerpoint/2010/main" val="21286000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5729-2EA1-41AB-BD18-A93B62252DBB}"/>
              </a:ext>
            </a:extLst>
          </p:cNvPr>
          <p:cNvSpPr>
            <a:spLocks noGrp="1"/>
          </p:cNvSpPr>
          <p:nvPr>
            <p:ph type="title"/>
          </p:nvPr>
        </p:nvSpPr>
        <p:spPr/>
        <p:txBody>
          <a:bodyPr/>
          <a:lstStyle/>
          <a:p>
            <a:r>
              <a:rPr lang="en-AU" sz="3600" b="1" i="0" dirty="0">
                <a:solidFill>
                  <a:srgbClr val="C41104"/>
                </a:solidFill>
                <a:effectLst/>
                <a:latin typeface="+mn-lt"/>
              </a:rPr>
              <a:t>Coaching</a:t>
            </a:r>
            <a:br>
              <a:rPr lang="en-AU" sz="3600" b="1" i="0" dirty="0">
                <a:solidFill>
                  <a:srgbClr val="C41104"/>
                </a:solidFill>
                <a:effectLst/>
                <a:latin typeface="+mn-lt"/>
              </a:rPr>
            </a:br>
            <a:endParaRPr lang="en-AU" sz="3600" dirty="0">
              <a:latin typeface="+mn-lt"/>
            </a:endParaRPr>
          </a:p>
        </p:txBody>
      </p:sp>
      <p:sp>
        <p:nvSpPr>
          <p:cNvPr id="3" name="Text Placeholder 2">
            <a:extLst>
              <a:ext uri="{FF2B5EF4-FFF2-40B4-BE49-F238E27FC236}">
                <a16:creationId xmlns:a16="http://schemas.microsoft.com/office/drawing/2014/main" id="{5701E7A9-3D8F-4933-B0A8-A20DC23CBE57}"/>
              </a:ext>
            </a:extLst>
          </p:cNvPr>
          <p:cNvSpPr>
            <a:spLocks noGrp="1"/>
          </p:cNvSpPr>
          <p:nvPr>
            <p:ph type="body" idx="1"/>
          </p:nvPr>
        </p:nvSpPr>
        <p:spPr>
          <a:xfrm>
            <a:off x="624418" y="1508760"/>
            <a:ext cx="10944191" cy="4736176"/>
          </a:xfrm>
        </p:spPr>
        <p:txBody>
          <a:bodyPr/>
          <a:lstStyle/>
          <a:p>
            <a:pPr marL="0" indent="0">
              <a:buNone/>
            </a:pPr>
            <a:r>
              <a:rPr lang="en-AU" sz="2000" dirty="0">
                <a:solidFill>
                  <a:schemeClr val="accent1">
                    <a:lumMod val="75000"/>
                  </a:schemeClr>
                </a:solidFill>
                <a:latin typeface="+mn-lt"/>
              </a:rPr>
              <a:t>Coaching means instructing a worker how to provide support and guiding their practice</a:t>
            </a:r>
            <a:r>
              <a:rPr lang="en-AU" sz="2000" dirty="0">
                <a:solidFill>
                  <a:schemeClr val="tx1"/>
                </a:solidFill>
                <a:latin typeface="+mn-lt"/>
              </a:rPr>
              <a:t>. </a:t>
            </a:r>
          </a:p>
          <a:p>
            <a:pPr marL="0" indent="0">
              <a:buNone/>
            </a:pPr>
            <a:r>
              <a:rPr lang="en-AU" sz="2000" dirty="0">
                <a:solidFill>
                  <a:schemeClr val="tx1"/>
                </a:solidFill>
                <a:latin typeface="+mn-lt"/>
              </a:rPr>
              <a:t>A coaching session includes the following steps:</a:t>
            </a:r>
          </a:p>
          <a:p>
            <a:pPr lvl="1">
              <a:buFont typeface="+mj-lt"/>
              <a:buAutoNum type="arabicPeriod"/>
            </a:pPr>
            <a:r>
              <a:rPr lang="en-AU" sz="2000" b="0" i="0" dirty="0">
                <a:solidFill>
                  <a:schemeClr val="tx1"/>
                </a:solidFill>
                <a:effectLst/>
                <a:latin typeface="+mn-lt"/>
              </a:rPr>
              <a:t>Determine the support worker’s skill level by observing them and asking questions</a:t>
            </a:r>
          </a:p>
          <a:p>
            <a:pPr lvl="1">
              <a:buFont typeface="+mj-lt"/>
              <a:buAutoNum type="arabicPeriod"/>
            </a:pPr>
            <a:r>
              <a:rPr lang="en-AU" sz="2000" b="0" i="0" dirty="0">
                <a:solidFill>
                  <a:schemeClr val="tx1"/>
                </a:solidFill>
                <a:effectLst/>
                <a:latin typeface="+mn-lt"/>
              </a:rPr>
              <a:t>Demonstrate how to provide support, explain the steps and give advice</a:t>
            </a:r>
          </a:p>
          <a:p>
            <a:pPr lvl="1">
              <a:buFont typeface="+mj-lt"/>
              <a:buAutoNum type="arabicPeriod"/>
            </a:pPr>
            <a:r>
              <a:rPr lang="en-AU" sz="2000" b="0" i="0" dirty="0">
                <a:solidFill>
                  <a:schemeClr val="tx1"/>
                </a:solidFill>
                <a:effectLst/>
                <a:latin typeface="+mn-lt"/>
              </a:rPr>
              <a:t>Observe the support worker providing the support you have demonstrated</a:t>
            </a:r>
          </a:p>
          <a:p>
            <a:pPr lvl="1">
              <a:buFont typeface="+mj-lt"/>
              <a:buAutoNum type="arabicPeriod"/>
            </a:pPr>
            <a:r>
              <a:rPr lang="en-AU" sz="2000" b="0" i="0" dirty="0">
                <a:solidFill>
                  <a:schemeClr val="tx1"/>
                </a:solidFill>
                <a:effectLst/>
                <a:latin typeface="+mn-lt"/>
              </a:rPr>
              <a:t>Provide feedback, answer questions and if needed provide further demonstration and advice</a:t>
            </a:r>
          </a:p>
          <a:p>
            <a:pPr lvl="1">
              <a:buFont typeface="+mj-lt"/>
              <a:buAutoNum type="arabicPeriod"/>
            </a:pPr>
            <a:r>
              <a:rPr lang="en-AU" sz="2000" b="0" i="0" dirty="0">
                <a:solidFill>
                  <a:schemeClr val="tx1"/>
                </a:solidFill>
                <a:effectLst/>
                <a:latin typeface="+mn-lt"/>
              </a:rPr>
              <a:t>Once the support worker has learnt the skill or its basic elements, develop with them a plan to practice it</a:t>
            </a:r>
          </a:p>
          <a:p>
            <a:pPr marL="0" indent="0">
              <a:buNone/>
            </a:pPr>
            <a:r>
              <a:rPr lang="en-AU" sz="2000" b="0" i="0" dirty="0">
                <a:solidFill>
                  <a:schemeClr val="tx1"/>
                </a:solidFill>
                <a:effectLst/>
                <a:latin typeface="+mn-lt"/>
              </a:rPr>
              <a:t>​​</a:t>
            </a:r>
          </a:p>
          <a:p>
            <a:pPr marL="0" indent="0">
              <a:buNone/>
            </a:pPr>
            <a:r>
              <a:rPr lang="en-AU" sz="2000" b="0" i="0" dirty="0">
                <a:solidFill>
                  <a:schemeClr val="tx1"/>
                </a:solidFill>
                <a:effectLst/>
                <a:latin typeface="+mn-lt"/>
              </a:rPr>
              <a:t>Coaching sessions should occur when opportunities arise and also be scheduled on a regular basis for each staff member in your team. </a:t>
            </a:r>
            <a:endParaRPr lang="en-AU" sz="2000" dirty="0">
              <a:solidFill>
                <a:schemeClr val="tx1"/>
              </a:solidFill>
              <a:latin typeface="+mn-lt"/>
            </a:endParaRPr>
          </a:p>
        </p:txBody>
      </p:sp>
    </p:spTree>
    <p:extLst>
      <p:ext uri="{BB962C8B-B14F-4D97-AF65-F5344CB8AC3E}">
        <p14:creationId xmlns:p14="http://schemas.microsoft.com/office/powerpoint/2010/main" val="8857334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oaching">
            <a:hlinkClick r:id="" action="ppaction://media"/>
            <a:extLst>
              <a:ext uri="{FF2B5EF4-FFF2-40B4-BE49-F238E27FC236}">
                <a16:creationId xmlns:a16="http://schemas.microsoft.com/office/drawing/2014/main" id="{A63E0F53-C1BD-44FD-83F8-1580BCBFDC8B}"/>
              </a:ext>
            </a:extLst>
          </p:cNvPr>
          <p:cNvPicPr>
            <a:picLocks noRot="1" noChangeAspect="1"/>
          </p:cNvPicPr>
          <p:nvPr>
            <a:videoFile r:link="rId1"/>
          </p:nvPr>
        </p:nvPicPr>
        <p:blipFill>
          <a:blip r:embed="rId3"/>
          <a:stretch>
            <a:fillRect/>
          </a:stretch>
        </p:blipFill>
        <p:spPr>
          <a:xfrm>
            <a:off x="0" y="-30480"/>
            <a:ext cx="12192000" cy="6888480"/>
          </a:xfrm>
          <a:prstGeom prst="rect">
            <a:avLst/>
          </a:prstGeom>
        </p:spPr>
      </p:pic>
    </p:spTree>
    <p:extLst>
      <p:ext uri="{BB962C8B-B14F-4D97-AF65-F5344CB8AC3E}">
        <p14:creationId xmlns:p14="http://schemas.microsoft.com/office/powerpoint/2010/main" val="226961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B500-F9EC-4620-803F-7EBB3B3FE9B4}"/>
              </a:ext>
            </a:extLst>
          </p:cNvPr>
          <p:cNvSpPr>
            <a:spLocks noGrp="1"/>
          </p:cNvSpPr>
          <p:nvPr>
            <p:ph type="title"/>
          </p:nvPr>
        </p:nvSpPr>
        <p:spPr/>
        <p:txBody>
          <a:bodyPr/>
          <a:lstStyle/>
          <a:p>
            <a:r>
              <a:rPr lang="en-AU" sz="3600" dirty="0">
                <a:latin typeface="+mn-lt"/>
              </a:rPr>
              <a:t>Activity</a:t>
            </a:r>
          </a:p>
        </p:txBody>
      </p:sp>
      <p:sp>
        <p:nvSpPr>
          <p:cNvPr id="3" name="Text Placeholder 2">
            <a:extLst>
              <a:ext uri="{FF2B5EF4-FFF2-40B4-BE49-F238E27FC236}">
                <a16:creationId xmlns:a16="http://schemas.microsoft.com/office/drawing/2014/main" id="{CBDD418F-46D0-4FD2-B79A-973EF31D634B}"/>
              </a:ext>
            </a:extLst>
          </p:cNvPr>
          <p:cNvSpPr>
            <a:spLocks noGrp="1"/>
          </p:cNvSpPr>
          <p:nvPr>
            <p:ph type="body" idx="1"/>
          </p:nvPr>
        </p:nvSpPr>
        <p:spPr/>
        <p:txBody>
          <a:bodyPr/>
          <a:lstStyle/>
          <a:p>
            <a:pPr marL="342900" indent="-342900">
              <a:buFont typeface="+mj-lt"/>
              <a:buAutoNum type="arabicPeriod"/>
            </a:pPr>
            <a:r>
              <a:rPr lang="en-AU" sz="2200" b="0" i="0" dirty="0">
                <a:solidFill>
                  <a:srgbClr val="2A2A2A"/>
                </a:solidFill>
                <a:effectLst/>
                <a:latin typeface="+mn-lt"/>
              </a:rPr>
              <a:t>Think about a support worker who would like, or would benefit, from coaching.</a:t>
            </a:r>
          </a:p>
          <a:p>
            <a:pPr marL="342900" indent="-342900">
              <a:buFont typeface="+mj-lt"/>
              <a:buAutoNum type="arabicPeriod"/>
            </a:pPr>
            <a:r>
              <a:rPr lang="en-AU" sz="2200" b="0" i="0" dirty="0">
                <a:solidFill>
                  <a:srgbClr val="2A2A2A"/>
                </a:solidFill>
                <a:effectLst/>
                <a:latin typeface="+mn-lt"/>
              </a:rPr>
              <a:t>Plan how, when and where you would provide coaching to this support worker.</a:t>
            </a:r>
          </a:p>
          <a:p>
            <a:pPr marL="342900" indent="-342900">
              <a:buFont typeface="+mj-lt"/>
              <a:buAutoNum type="arabicPeriod"/>
            </a:pPr>
            <a:r>
              <a:rPr lang="en-AU" sz="2200" b="0" i="0" dirty="0">
                <a:solidFill>
                  <a:srgbClr val="2A2A2A"/>
                </a:solidFill>
                <a:effectLst/>
                <a:latin typeface="+mn-lt"/>
              </a:rPr>
              <a:t>Think about how you would use the above steps to provide coaching to this support worker. </a:t>
            </a:r>
            <a:endParaRPr lang="en-AU" sz="2200" dirty="0">
              <a:latin typeface="+mn-lt"/>
            </a:endParaRPr>
          </a:p>
        </p:txBody>
      </p:sp>
    </p:spTree>
    <p:extLst>
      <p:ext uri="{BB962C8B-B14F-4D97-AF65-F5344CB8AC3E}">
        <p14:creationId xmlns:p14="http://schemas.microsoft.com/office/powerpoint/2010/main" val="342781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EDF2-BEF9-423B-80D4-6D0D23D8FF5A}"/>
              </a:ext>
            </a:extLst>
          </p:cNvPr>
          <p:cNvSpPr>
            <a:spLocks noGrp="1"/>
          </p:cNvSpPr>
          <p:nvPr>
            <p:ph type="title"/>
          </p:nvPr>
        </p:nvSpPr>
        <p:spPr/>
        <p:txBody>
          <a:bodyPr/>
          <a:lstStyle/>
          <a:p>
            <a:r>
              <a:rPr lang="en-AU" sz="3600" dirty="0">
                <a:latin typeface="+mn-lt"/>
              </a:rPr>
              <a:t>Using Videos in Coaching</a:t>
            </a:r>
          </a:p>
        </p:txBody>
      </p:sp>
      <p:sp>
        <p:nvSpPr>
          <p:cNvPr id="3" name="Text Placeholder 2">
            <a:extLst>
              <a:ext uri="{FF2B5EF4-FFF2-40B4-BE49-F238E27FC236}">
                <a16:creationId xmlns:a16="http://schemas.microsoft.com/office/drawing/2014/main" id="{38D3E479-B61F-49D0-9133-DB4ADB89DB78}"/>
              </a:ext>
            </a:extLst>
          </p:cNvPr>
          <p:cNvSpPr>
            <a:spLocks noGrp="1"/>
          </p:cNvSpPr>
          <p:nvPr>
            <p:ph type="body" idx="1"/>
          </p:nvPr>
        </p:nvSpPr>
        <p:spPr/>
        <p:txBody>
          <a:bodyPr/>
          <a:lstStyle/>
          <a:p>
            <a:pPr>
              <a:buFont typeface="Arial" panose="020B0604020202020204" pitchFamily="34" charset="0"/>
              <a:buChar char="•"/>
            </a:pPr>
            <a:r>
              <a:rPr lang="en-AU" sz="2200" b="0" i="0" dirty="0">
                <a:solidFill>
                  <a:schemeClr val="tx1"/>
                </a:solidFill>
                <a:effectLst/>
                <a:latin typeface="+mn-lt"/>
              </a:rPr>
              <a:t>Having staff watch and comment on their own practice can help them to identify good practice and areas to improve. </a:t>
            </a:r>
          </a:p>
          <a:p>
            <a:pPr>
              <a:buFont typeface="Arial" panose="020B0604020202020204" pitchFamily="34" charset="0"/>
              <a:buChar char="•"/>
            </a:pPr>
            <a:r>
              <a:rPr lang="en-AU" sz="2200" b="0" i="0" dirty="0">
                <a:solidFill>
                  <a:schemeClr val="tx1"/>
                </a:solidFill>
                <a:effectLst/>
                <a:latin typeface="+mn-lt"/>
              </a:rPr>
              <a:t>With permission, you can record videos of staff practice using mobile phones or tablets, and then use them for coaching purposes.</a:t>
            </a:r>
          </a:p>
          <a:p>
            <a:pPr>
              <a:buFont typeface="Arial" panose="020B0604020202020204" pitchFamily="34" charset="0"/>
              <a:buChar char="•"/>
            </a:pPr>
            <a:r>
              <a:rPr lang="en-AU" sz="2200" dirty="0">
                <a:solidFill>
                  <a:schemeClr val="tx1"/>
                </a:solidFill>
                <a:latin typeface="+mn-lt"/>
              </a:rPr>
              <a:t>You can show videos of good support with staff in team meetings or supervision. This can be a learning tool for staff and used to create consistent support in the service.</a:t>
            </a:r>
          </a:p>
          <a:p>
            <a:pPr>
              <a:buFont typeface="Arial" panose="020B0604020202020204" pitchFamily="34" charset="0"/>
              <a:buChar char="•"/>
            </a:pPr>
            <a:r>
              <a:rPr lang="en-AU" sz="2200" dirty="0">
                <a:solidFill>
                  <a:schemeClr val="tx1"/>
                </a:solidFill>
                <a:latin typeface="+mn-lt"/>
              </a:rPr>
              <a:t>You must ensure confidentiality of those you film.</a:t>
            </a:r>
          </a:p>
        </p:txBody>
      </p:sp>
    </p:spTree>
    <p:extLst>
      <p:ext uri="{BB962C8B-B14F-4D97-AF65-F5344CB8AC3E}">
        <p14:creationId xmlns:p14="http://schemas.microsoft.com/office/powerpoint/2010/main" val="11456384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53A44-0BCF-40EE-8AE4-34958D22E4A9}"/>
              </a:ext>
            </a:extLst>
          </p:cNvPr>
          <p:cNvSpPr>
            <a:spLocks noGrp="1"/>
          </p:cNvSpPr>
          <p:nvPr>
            <p:ph type="title"/>
          </p:nvPr>
        </p:nvSpPr>
        <p:spPr/>
        <p:txBody>
          <a:bodyPr/>
          <a:lstStyle/>
          <a:p>
            <a:r>
              <a:rPr lang="en-AU" sz="3600" dirty="0">
                <a:latin typeface="+mn-lt"/>
              </a:rPr>
              <a:t>Activity </a:t>
            </a:r>
          </a:p>
        </p:txBody>
      </p:sp>
      <p:sp>
        <p:nvSpPr>
          <p:cNvPr id="3" name="Text Placeholder 2">
            <a:extLst>
              <a:ext uri="{FF2B5EF4-FFF2-40B4-BE49-F238E27FC236}">
                <a16:creationId xmlns:a16="http://schemas.microsoft.com/office/drawing/2014/main" id="{F2A41D76-4F72-453E-8156-07B58D4B413D}"/>
              </a:ext>
            </a:extLst>
          </p:cNvPr>
          <p:cNvSpPr>
            <a:spLocks noGrp="1"/>
          </p:cNvSpPr>
          <p:nvPr>
            <p:ph type="body" idx="1"/>
          </p:nvPr>
        </p:nvSpPr>
        <p:spPr/>
        <p:txBody>
          <a:bodyPr/>
          <a:lstStyle/>
          <a:p>
            <a:pPr marL="0" indent="0">
              <a:buNone/>
            </a:pPr>
            <a:r>
              <a:rPr lang="en-AU" sz="2200" b="0" i="0" dirty="0">
                <a:solidFill>
                  <a:srgbClr val="2A2A2A"/>
                </a:solidFill>
                <a:effectLst/>
                <a:latin typeface="+mn-lt"/>
              </a:rPr>
              <a:t>Watch the following video and make notes about the support you observe. </a:t>
            </a:r>
          </a:p>
          <a:p>
            <a:pPr marL="0" indent="0">
              <a:buNone/>
            </a:pPr>
            <a:r>
              <a:rPr lang="en-AU" sz="2200" dirty="0">
                <a:solidFill>
                  <a:srgbClr val="2A2A2A"/>
                </a:solidFill>
                <a:latin typeface="+mn-lt"/>
              </a:rPr>
              <a:t>What feedback would you provide to the support worker and how would you provide it?</a:t>
            </a:r>
            <a:endParaRPr lang="en-AU" sz="2200" b="0" i="0" dirty="0">
              <a:solidFill>
                <a:srgbClr val="2A2A2A"/>
              </a:solidFill>
              <a:effectLst/>
              <a:latin typeface="+mn-lt"/>
            </a:endParaRPr>
          </a:p>
        </p:txBody>
      </p:sp>
    </p:spTree>
    <p:extLst>
      <p:ext uri="{BB962C8B-B14F-4D97-AF65-F5344CB8AC3E}">
        <p14:creationId xmlns:p14="http://schemas.microsoft.com/office/powerpoint/2010/main" val="543176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CBCF-CB08-44C9-9946-7D66A5795727}"/>
              </a:ext>
            </a:extLst>
          </p:cNvPr>
          <p:cNvSpPr>
            <a:spLocks noGrp="1"/>
          </p:cNvSpPr>
          <p:nvPr>
            <p:ph type="title"/>
          </p:nvPr>
        </p:nvSpPr>
        <p:spPr>
          <a:xfrm>
            <a:off x="584200" y="609134"/>
            <a:ext cx="10515600" cy="895879"/>
          </a:xfrm>
        </p:spPr>
        <p:txBody>
          <a:bodyPr/>
          <a:lstStyle/>
          <a:p>
            <a:r>
              <a:rPr lang="en-AU" sz="3600" dirty="0">
                <a:latin typeface="+mn-lt"/>
              </a:rPr>
              <a:t>Activity: the 5 Tasks of FLPL</a:t>
            </a:r>
          </a:p>
        </p:txBody>
      </p:sp>
      <p:sp>
        <p:nvSpPr>
          <p:cNvPr id="3" name="Content Placeholder 2">
            <a:extLst>
              <a:ext uri="{FF2B5EF4-FFF2-40B4-BE49-F238E27FC236}">
                <a16:creationId xmlns:a16="http://schemas.microsoft.com/office/drawing/2014/main" id="{A8AF7F22-71E3-46B0-B79D-C66061BD76BA}"/>
              </a:ext>
            </a:extLst>
          </p:cNvPr>
          <p:cNvSpPr>
            <a:spLocks noGrp="1"/>
          </p:cNvSpPr>
          <p:nvPr>
            <p:ph idx="1"/>
          </p:nvPr>
        </p:nvSpPr>
        <p:spPr>
          <a:xfrm>
            <a:off x="838200" y="1744133"/>
            <a:ext cx="10515600" cy="4432831"/>
          </a:xfrm>
        </p:spPr>
        <p:txBody>
          <a:bodyPr/>
          <a:lstStyle/>
          <a:p>
            <a:pPr marL="0" indent="0">
              <a:buNone/>
            </a:pPr>
            <a:r>
              <a:rPr lang="en-AU" sz="2200" dirty="0">
                <a:solidFill>
                  <a:schemeClr val="tx1"/>
                </a:solidFill>
                <a:latin typeface="+mn-lt"/>
              </a:rPr>
              <a:t>Look at the five tasks of Practice Leadership and think about the service/s where you work:​</a:t>
            </a:r>
          </a:p>
          <a:p>
            <a:pPr marL="457200" indent="-457200">
              <a:buFont typeface="+mj-lt"/>
              <a:buAutoNum type="arabicPeriod"/>
            </a:pPr>
            <a:r>
              <a:rPr lang="en-AU" sz="2200" dirty="0">
                <a:solidFill>
                  <a:schemeClr val="tx1"/>
                </a:solidFill>
                <a:latin typeface="+mn-lt"/>
              </a:rPr>
              <a:t>Which of the five tasks are you responsible for?​</a:t>
            </a:r>
          </a:p>
          <a:p>
            <a:pPr marL="457200" indent="-457200">
              <a:buFont typeface="+mj-lt"/>
              <a:buAutoNum type="arabicPeriod"/>
            </a:pPr>
            <a:r>
              <a:rPr lang="en-AU" sz="2200" dirty="0">
                <a:solidFill>
                  <a:schemeClr val="tx1"/>
                </a:solidFill>
                <a:latin typeface="+mn-lt"/>
              </a:rPr>
              <a:t>If you are not responsible for all five tasks, who is responsible for the other tasks?</a:t>
            </a:r>
          </a:p>
          <a:p>
            <a:pPr marL="457200" indent="-457200">
              <a:buFont typeface="+mj-lt"/>
              <a:buAutoNum type="arabicPeriod"/>
            </a:pPr>
            <a:r>
              <a:rPr lang="en-AU" sz="2200" dirty="0">
                <a:solidFill>
                  <a:schemeClr val="tx1"/>
                </a:solidFill>
                <a:latin typeface="+mn-lt"/>
              </a:rPr>
              <a:t>Which of the tasks do you think you are performing well?</a:t>
            </a:r>
          </a:p>
          <a:p>
            <a:pPr marL="457200" indent="-457200">
              <a:buFont typeface="+mj-lt"/>
              <a:buAutoNum type="arabicPeriod"/>
            </a:pPr>
            <a:r>
              <a:rPr lang="en-AU" sz="2200" dirty="0">
                <a:solidFill>
                  <a:schemeClr val="tx1"/>
                </a:solidFill>
                <a:latin typeface="+mn-lt"/>
              </a:rPr>
              <a:t>Which of the tasks do you think you can improve?</a:t>
            </a:r>
          </a:p>
          <a:p>
            <a:pPr marL="457200" indent="-457200">
              <a:buFont typeface="+mj-lt"/>
              <a:buAutoNum type="arabicPeriod"/>
            </a:pPr>
            <a:r>
              <a:rPr lang="en-AU" sz="2200" dirty="0">
                <a:solidFill>
                  <a:schemeClr val="tx1"/>
                </a:solidFill>
                <a:latin typeface="+mn-lt"/>
              </a:rPr>
              <a:t>In what ways is the service/s you manage performing well?</a:t>
            </a:r>
          </a:p>
          <a:p>
            <a:pPr marL="457200" indent="-457200">
              <a:buFont typeface="+mj-lt"/>
              <a:buAutoNum type="arabicPeriod"/>
            </a:pPr>
            <a:r>
              <a:rPr lang="en-AU" sz="2200" dirty="0">
                <a:solidFill>
                  <a:schemeClr val="tx1"/>
                </a:solidFill>
                <a:latin typeface="+mn-lt"/>
              </a:rPr>
              <a:t>In what ways is the service performing not so well?</a:t>
            </a:r>
          </a:p>
        </p:txBody>
      </p:sp>
      <p:pic>
        <p:nvPicPr>
          <p:cNvPr id="5" name="Picture 4">
            <a:extLst>
              <a:ext uri="{FF2B5EF4-FFF2-40B4-BE49-F238E27FC236}">
                <a16:creationId xmlns:a16="http://schemas.microsoft.com/office/drawing/2014/main" id="{66CB19C1-5878-4201-8262-81BC4D8B9BFB}"/>
              </a:ext>
            </a:extLst>
          </p:cNvPr>
          <p:cNvPicPr>
            <a:picLocks noChangeAspect="1"/>
          </p:cNvPicPr>
          <p:nvPr/>
        </p:nvPicPr>
        <p:blipFill>
          <a:blip r:embed="rId2"/>
          <a:stretch>
            <a:fillRect/>
          </a:stretch>
        </p:blipFill>
        <p:spPr>
          <a:xfrm>
            <a:off x="8240932" y="3157411"/>
            <a:ext cx="3030318" cy="3019553"/>
          </a:xfrm>
          <a:prstGeom prst="rect">
            <a:avLst/>
          </a:prstGeom>
        </p:spPr>
      </p:pic>
    </p:spTree>
    <p:extLst>
      <p:ext uri="{BB962C8B-B14F-4D97-AF65-F5344CB8AC3E}">
        <p14:creationId xmlns:p14="http://schemas.microsoft.com/office/powerpoint/2010/main" val="18885020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5261-E5B9-40F6-82F4-65612007A44B}"/>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B4D5E321-EA3C-4085-9C6B-F1CB700D3837}"/>
              </a:ext>
            </a:extLst>
          </p:cNvPr>
          <p:cNvSpPr>
            <a:spLocks noGrp="1"/>
          </p:cNvSpPr>
          <p:nvPr>
            <p:ph type="body" idx="1"/>
          </p:nvPr>
        </p:nvSpPr>
        <p:spPr/>
        <p:txBody>
          <a:bodyPr/>
          <a:lstStyle/>
          <a:p>
            <a:endParaRPr lang="en-AU"/>
          </a:p>
        </p:txBody>
      </p:sp>
      <p:pic>
        <p:nvPicPr>
          <p:cNvPr id="4" name="Online Media 3" title="Pool observation">
            <a:hlinkClick r:id="" action="ppaction://media"/>
            <a:extLst>
              <a:ext uri="{FF2B5EF4-FFF2-40B4-BE49-F238E27FC236}">
                <a16:creationId xmlns:a16="http://schemas.microsoft.com/office/drawing/2014/main" id="{5D07075F-7096-414E-BEB8-EB061F8F1C8E}"/>
              </a:ext>
            </a:extLst>
          </p:cNvPr>
          <p:cNvPicPr>
            <a:picLocks noRot="1" noChangeAspect="1"/>
          </p:cNvPicPr>
          <p:nvPr>
            <a:videoFile r:link="rId1"/>
          </p:nvPr>
        </p:nvPicPr>
        <p:blipFill>
          <a:blip r:embed="rId3"/>
          <a:stretch>
            <a:fillRect/>
          </a:stretch>
        </p:blipFill>
        <p:spPr>
          <a:xfrm>
            <a:off x="0" y="-30480"/>
            <a:ext cx="12192000" cy="6888480"/>
          </a:xfrm>
          <a:prstGeom prst="rect">
            <a:avLst/>
          </a:prstGeom>
        </p:spPr>
      </p:pic>
    </p:spTree>
    <p:extLst>
      <p:ext uri="{BB962C8B-B14F-4D97-AF65-F5344CB8AC3E}">
        <p14:creationId xmlns:p14="http://schemas.microsoft.com/office/powerpoint/2010/main" val="5233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B45C-B965-4983-B504-101E22E0495A}"/>
              </a:ext>
            </a:extLst>
          </p:cNvPr>
          <p:cNvSpPr>
            <a:spLocks noGrp="1"/>
          </p:cNvSpPr>
          <p:nvPr>
            <p:ph type="title"/>
          </p:nvPr>
        </p:nvSpPr>
        <p:spPr/>
        <p:txBody>
          <a:bodyPr/>
          <a:lstStyle/>
          <a:p>
            <a:r>
              <a:rPr lang="en-AU" sz="3600" dirty="0">
                <a:latin typeface="+mn-lt"/>
              </a:rPr>
              <a:t>Summary</a:t>
            </a:r>
          </a:p>
        </p:txBody>
      </p:sp>
      <p:sp>
        <p:nvSpPr>
          <p:cNvPr id="3" name="Text Placeholder 2">
            <a:extLst>
              <a:ext uri="{FF2B5EF4-FFF2-40B4-BE49-F238E27FC236}">
                <a16:creationId xmlns:a16="http://schemas.microsoft.com/office/drawing/2014/main" id="{FD53A831-E85C-43EA-A5E9-49869423DA82}"/>
              </a:ext>
            </a:extLst>
          </p:cNvPr>
          <p:cNvSpPr>
            <a:spLocks noGrp="1"/>
          </p:cNvSpPr>
          <p:nvPr>
            <p:ph type="body" idx="1"/>
          </p:nvPr>
        </p:nvSpPr>
        <p:spPr/>
        <p:txBody>
          <a:bodyPr/>
          <a:lstStyle/>
          <a:p>
            <a:pPr>
              <a:buFont typeface="Arial" panose="020B0604020202020204" pitchFamily="34" charset="0"/>
              <a:buChar char="•"/>
            </a:pPr>
            <a:r>
              <a:rPr lang="en-AU" sz="2200" dirty="0">
                <a:solidFill>
                  <a:schemeClr val="tx1"/>
                </a:solidFill>
                <a:latin typeface="+mn-lt"/>
              </a:rPr>
              <a:t>By observing staff and giving feedback, Frontline Practice Leaders can help staff to further develop their practice. </a:t>
            </a:r>
          </a:p>
          <a:p>
            <a:pPr>
              <a:buFont typeface="Arial" panose="020B0604020202020204" pitchFamily="34" charset="0"/>
              <a:buChar char="•"/>
            </a:pPr>
            <a:r>
              <a:rPr lang="en-AU" sz="2200" dirty="0">
                <a:solidFill>
                  <a:schemeClr val="tx1"/>
                </a:solidFill>
                <a:latin typeface="+mn-lt"/>
              </a:rPr>
              <a:t>It is important to know what to look for and how to effectively provide feedback.</a:t>
            </a:r>
          </a:p>
          <a:p>
            <a:pPr>
              <a:buFont typeface="Arial" panose="020B0604020202020204" pitchFamily="34" charset="0"/>
              <a:buChar char="•"/>
            </a:pPr>
            <a:r>
              <a:rPr lang="en-AU" sz="2200" dirty="0">
                <a:solidFill>
                  <a:schemeClr val="tx1"/>
                </a:solidFill>
                <a:latin typeface="+mn-lt"/>
              </a:rPr>
              <a:t>Frontline Practice Leaders use modelling and coaching to demonstrate and teach staff how to provide good support. </a:t>
            </a:r>
          </a:p>
          <a:p>
            <a:pPr>
              <a:buFont typeface="Arial" panose="020B0604020202020204" pitchFamily="34" charset="0"/>
              <a:buChar char="•"/>
            </a:pPr>
            <a:r>
              <a:rPr lang="en-AU" sz="2200" dirty="0">
                <a:solidFill>
                  <a:schemeClr val="tx1"/>
                </a:solidFill>
                <a:latin typeface="+mn-lt"/>
              </a:rPr>
              <a:t>The aim of this task of FLPL is to share your knowledge and skills with staff, so they become better practitioners.</a:t>
            </a:r>
          </a:p>
        </p:txBody>
      </p:sp>
    </p:spTree>
    <p:extLst>
      <p:ext uri="{BB962C8B-B14F-4D97-AF65-F5344CB8AC3E}">
        <p14:creationId xmlns:p14="http://schemas.microsoft.com/office/powerpoint/2010/main" val="1515614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F951-177B-471D-9D98-C5899E49317D}"/>
              </a:ext>
            </a:extLst>
          </p:cNvPr>
          <p:cNvSpPr>
            <a:spLocks noGrp="1"/>
          </p:cNvSpPr>
          <p:nvPr>
            <p:ph type="title"/>
          </p:nvPr>
        </p:nvSpPr>
        <p:spPr/>
        <p:txBody>
          <a:bodyPr/>
          <a:lstStyle/>
          <a:p>
            <a:r>
              <a:rPr lang="en-AU" sz="3600" dirty="0">
                <a:latin typeface="+mn-lt"/>
              </a:rPr>
              <a:t>Supervising Practice of Each Staff Member</a:t>
            </a:r>
          </a:p>
        </p:txBody>
      </p:sp>
      <p:sp>
        <p:nvSpPr>
          <p:cNvPr id="3" name="Text Placeholder 2">
            <a:extLst>
              <a:ext uri="{FF2B5EF4-FFF2-40B4-BE49-F238E27FC236}">
                <a16:creationId xmlns:a16="http://schemas.microsoft.com/office/drawing/2014/main" id="{83F8C4A3-FF8E-4B3C-9DF4-966C2733A5A5}"/>
              </a:ext>
            </a:extLst>
          </p:cNvPr>
          <p:cNvSpPr>
            <a:spLocks noGrp="1"/>
          </p:cNvSpPr>
          <p:nvPr>
            <p:ph type="body" idx="1"/>
          </p:nvPr>
        </p:nvSpPr>
        <p:spPr/>
        <p:txBody>
          <a:bodyPr/>
          <a:lstStyle/>
          <a:p>
            <a:pPr marL="0" indent="0">
              <a:buNone/>
            </a:pPr>
            <a:r>
              <a:rPr lang="en-AU" sz="2200" dirty="0">
                <a:solidFill>
                  <a:schemeClr val="accent1">
                    <a:lumMod val="75000"/>
                  </a:schemeClr>
                </a:solidFill>
                <a:latin typeface="+mn-lt"/>
              </a:rPr>
              <a:t>Supervision means the Frontline Practice Leader and a support worker have a deep and focused discussion about the support worker’s practice. </a:t>
            </a:r>
          </a:p>
          <a:p>
            <a:pPr marL="0" indent="0">
              <a:buNone/>
            </a:pPr>
            <a:r>
              <a:rPr lang="en-AU" sz="2200" dirty="0">
                <a:solidFill>
                  <a:schemeClr val="tx1"/>
                </a:solidFill>
                <a:latin typeface="+mn-lt"/>
              </a:rPr>
              <a:t>Supervision guides and develops the support worker’s practice.</a:t>
            </a:r>
          </a:p>
        </p:txBody>
      </p:sp>
      <p:pic>
        <p:nvPicPr>
          <p:cNvPr id="5" name="Picture 4" descr="A picture containing text, businesscard&#10;&#10;Description automatically generated">
            <a:extLst>
              <a:ext uri="{FF2B5EF4-FFF2-40B4-BE49-F238E27FC236}">
                <a16:creationId xmlns:a16="http://schemas.microsoft.com/office/drawing/2014/main" id="{C7A7D200-707D-45B5-9C5B-D7E80C3E6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679" y="2815477"/>
            <a:ext cx="3410530" cy="3335482"/>
          </a:xfrm>
          <a:prstGeom prst="rect">
            <a:avLst/>
          </a:prstGeom>
        </p:spPr>
      </p:pic>
    </p:spTree>
    <p:extLst>
      <p:ext uri="{BB962C8B-B14F-4D97-AF65-F5344CB8AC3E}">
        <p14:creationId xmlns:p14="http://schemas.microsoft.com/office/powerpoint/2010/main" val="21943169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D47E-0238-4E01-BD31-B11538699027}"/>
              </a:ext>
            </a:extLst>
          </p:cNvPr>
          <p:cNvSpPr>
            <a:spLocks noGrp="1"/>
          </p:cNvSpPr>
          <p:nvPr>
            <p:ph type="title"/>
          </p:nvPr>
        </p:nvSpPr>
        <p:spPr/>
        <p:txBody>
          <a:bodyPr/>
          <a:lstStyle/>
          <a:p>
            <a:r>
              <a:rPr lang="en-AU" sz="3600" dirty="0">
                <a:latin typeface="+mn-lt"/>
              </a:rPr>
              <a:t>Types of Supervision</a:t>
            </a:r>
          </a:p>
        </p:txBody>
      </p:sp>
      <p:sp>
        <p:nvSpPr>
          <p:cNvPr id="3" name="Text Placeholder 2">
            <a:extLst>
              <a:ext uri="{FF2B5EF4-FFF2-40B4-BE49-F238E27FC236}">
                <a16:creationId xmlns:a16="http://schemas.microsoft.com/office/drawing/2014/main" id="{88F5FD8A-4E1B-4391-AC44-4A25DD3705A0}"/>
              </a:ext>
            </a:extLst>
          </p:cNvPr>
          <p:cNvSpPr>
            <a:spLocks noGrp="1"/>
          </p:cNvSpPr>
          <p:nvPr>
            <p:ph type="body" idx="1"/>
          </p:nvPr>
        </p:nvSpPr>
        <p:spPr/>
        <p:txBody>
          <a:bodyPr/>
          <a:lstStyle/>
          <a:p>
            <a:pPr marL="0" indent="0">
              <a:buNone/>
            </a:pPr>
            <a:endParaRPr lang="en-AU" dirty="0"/>
          </a:p>
        </p:txBody>
      </p:sp>
      <p:pic>
        <p:nvPicPr>
          <p:cNvPr id="5" name="Picture 4" descr="Timeline&#10;&#10;Description automatically generated">
            <a:extLst>
              <a:ext uri="{FF2B5EF4-FFF2-40B4-BE49-F238E27FC236}">
                <a16:creationId xmlns:a16="http://schemas.microsoft.com/office/drawing/2014/main" id="{6D53B6D7-C840-40DC-A99E-BE11B551D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221" y="1268760"/>
            <a:ext cx="6590004" cy="4882199"/>
          </a:xfrm>
          <a:prstGeom prst="rect">
            <a:avLst/>
          </a:prstGeom>
        </p:spPr>
      </p:pic>
    </p:spTree>
    <p:extLst>
      <p:ext uri="{BB962C8B-B14F-4D97-AF65-F5344CB8AC3E}">
        <p14:creationId xmlns:p14="http://schemas.microsoft.com/office/powerpoint/2010/main" val="1490579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D47E-0238-4E01-BD31-B11538699027}"/>
              </a:ext>
            </a:extLst>
          </p:cNvPr>
          <p:cNvSpPr>
            <a:spLocks noGrp="1"/>
          </p:cNvSpPr>
          <p:nvPr>
            <p:ph type="title"/>
          </p:nvPr>
        </p:nvSpPr>
        <p:spPr/>
        <p:txBody>
          <a:bodyPr/>
          <a:lstStyle/>
          <a:p>
            <a:r>
              <a:rPr lang="en-AU" sz="3600" dirty="0">
                <a:latin typeface="+mn-lt"/>
              </a:rPr>
              <a:t>Activity</a:t>
            </a:r>
          </a:p>
        </p:txBody>
      </p:sp>
      <p:sp>
        <p:nvSpPr>
          <p:cNvPr id="3" name="Text Placeholder 2">
            <a:extLst>
              <a:ext uri="{FF2B5EF4-FFF2-40B4-BE49-F238E27FC236}">
                <a16:creationId xmlns:a16="http://schemas.microsoft.com/office/drawing/2014/main" id="{88F5FD8A-4E1B-4391-AC44-4A25DD3705A0}"/>
              </a:ext>
            </a:extLst>
          </p:cNvPr>
          <p:cNvSpPr>
            <a:spLocks noGrp="1"/>
          </p:cNvSpPr>
          <p:nvPr>
            <p:ph type="body" idx="1"/>
          </p:nvPr>
        </p:nvSpPr>
        <p:spPr/>
        <p:txBody>
          <a:bodyPr/>
          <a:lstStyle/>
          <a:p>
            <a:pPr marL="342900" indent="-342900">
              <a:buFont typeface="+mj-lt"/>
              <a:buAutoNum type="arabicPeriod"/>
            </a:pPr>
            <a:r>
              <a:rPr lang="en-AU" sz="2200" dirty="0">
                <a:solidFill>
                  <a:schemeClr val="tx1"/>
                </a:solidFill>
                <a:latin typeface="+mn-lt"/>
              </a:rPr>
              <a:t>What type of supervision do you most frequently have with staff?</a:t>
            </a:r>
          </a:p>
          <a:p>
            <a:pPr marL="342900" indent="-342900">
              <a:buFont typeface="+mj-lt"/>
              <a:buAutoNum type="arabicPeriod"/>
            </a:pPr>
            <a:r>
              <a:rPr lang="en-AU" sz="2200" dirty="0">
                <a:solidFill>
                  <a:schemeClr val="tx1"/>
                </a:solidFill>
                <a:latin typeface="+mn-lt"/>
              </a:rPr>
              <a:t>How well is this type of supervision meeting the needs of staff?</a:t>
            </a:r>
          </a:p>
          <a:p>
            <a:pPr marL="342900" indent="-342900">
              <a:buFont typeface="+mj-lt"/>
              <a:buAutoNum type="arabicPeriod"/>
            </a:pPr>
            <a:r>
              <a:rPr lang="en-AU" sz="2200" dirty="0">
                <a:solidFill>
                  <a:schemeClr val="tx1"/>
                </a:solidFill>
                <a:latin typeface="+mn-lt"/>
              </a:rPr>
              <a:t>Is there another type of supervision that you are currently not using which would be beneficial for staff?</a:t>
            </a:r>
          </a:p>
          <a:p>
            <a:pPr marL="342900" indent="-342900">
              <a:buFont typeface="+mj-lt"/>
              <a:buAutoNum type="arabicPeriod"/>
            </a:pPr>
            <a:r>
              <a:rPr lang="en-AU" sz="2200" dirty="0">
                <a:solidFill>
                  <a:schemeClr val="tx1"/>
                </a:solidFill>
                <a:latin typeface="+mn-lt"/>
              </a:rPr>
              <a:t>How could you make use of this type of supervision?</a:t>
            </a:r>
          </a:p>
        </p:txBody>
      </p:sp>
    </p:spTree>
    <p:extLst>
      <p:ext uri="{BB962C8B-B14F-4D97-AF65-F5344CB8AC3E}">
        <p14:creationId xmlns:p14="http://schemas.microsoft.com/office/powerpoint/2010/main" val="19690794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CB0C-A014-4A8F-B44B-65CCCD32E435}"/>
              </a:ext>
            </a:extLst>
          </p:cNvPr>
          <p:cNvSpPr>
            <a:spLocks noGrp="1"/>
          </p:cNvSpPr>
          <p:nvPr>
            <p:ph type="title"/>
          </p:nvPr>
        </p:nvSpPr>
        <p:spPr/>
        <p:txBody>
          <a:bodyPr/>
          <a:lstStyle/>
          <a:p>
            <a:r>
              <a:rPr lang="en-AU" sz="3600" dirty="0">
                <a:latin typeface="+mn-lt"/>
              </a:rPr>
              <a:t>Planned Formal Supervision</a:t>
            </a:r>
          </a:p>
        </p:txBody>
      </p:sp>
      <p:sp>
        <p:nvSpPr>
          <p:cNvPr id="3" name="Text Placeholder 2">
            <a:extLst>
              <a:ext uri="{FF2B5EF4-FFF2-40B4-BE49-F238E27FC236}">
                <a16:creationId xmlns:a16="http://schemas.microsoft.com/office/drawing/2014/main" id="{8B8940B0-4EFF-4FFA-BBA2-16E44BAD1FF0}"/>
              </a:ext>
            </a:extLst>
          </p:cNvPr>
          <p:cNvSpPr>
            <a:spLocks noGrp="1"/>
          </p:cNvSpPr>
          <p:nvPr>
            <p:ph type="body" idx="1"/>
          </p:nvPr>
        </p:nvSpPr>
        <p:spPr>
          <a:xfrm>
            <a:off x="624418" y="1417320"/>
            <a:ext cx="10944191" cy="4733639"/>
          </a:xfrm>
        </p:spPr>
        <p:txBody>
          <a:bodyPr/>
          <a:lstStyle/>
          <a:p>
            <a:pPr marL="0" indent="0">
              <a:buNone/>
            </a:pPr>
            <a:r>
              <a:rPr lang="en-AU" sz="2000" dirty="0">
                <a:solidFill>
                  <a:schemeClr val="tx1"/>
                </a:solidFill>
                <a:latin typeface="+mn-lt"/>
              </a:rPr>
              <a:t>Frontline Practice Leaders:</a:t>
            </a:r>
          </a:p>
          <a:p>
            <a:pPr lvl="1">
              <a:buFont typeface="Arial" panose="020B0604020202020204" pitchFamily="34" charset="0"/>
              <a:buChar char="•"/>
            </a:pPr>
            <a:r>
              <a:rPr lang="en-AU" sz="2000" dirty="0">
                <a:solidFill>
                  <a:schemeClr val="tx1"/>
                </a:solidFill>
                <a:latin typeface="+mn-lt"/>
              </a:rPr>
              <a:t>review staff performance</a:t>
            </a:r>
          </a:p>
          <a:p>
            <a:pPr lvl="1">
              <a:buFont typeface="Arial" panose="020B0604020202020204" pitchFamily="34" charset="0"/>
              <a:buChar char="•"/>
            </a:pPr>
            <a:r>
              <a:rPr lang="en-AU" sz="2000" dirty="0">
                <a:solidFill>
                  <a:schemeClr val="tx1"/>
                </a:solidFill>
                <a:latin typeface="+mn-lt"/>
              </a:rPr>
              <a:t>acknowledge good Active Support practice</a:t>
            </a:r>
          </a:p>
          <a:p>
            <a:pPr lvl="1">
              <a:buFont typeface="Arial" panose="020B0604020202020204" pitchFamily="34" charset="0"/>
              <a:buChar char="•"/>
            </a:pPr>
            <a:r>
              <a:rPr lang="en-AU" sz="2000" dirty="0">
                <a:solidFill>
                  <a:schemeClr val="tx1"/>
                </a:solidFill>
                <a:latin typeface="+mn-lt"/>
              </a:rPr>
              <a:t>encourage staff to think critically and reflect on their practice</a:t>
            </a:r>
          </a:p>
          <a:p>
            <a:pPr lvl="1">
              <a:buFont typeface="Arial" panose="020B0604020202020204" pitchFamily="34" charset="0"/>
              <a:buChar char="•"/>
            </a:pPr>
            <a:r>
              <a:rPr lang="en-AU" sz="2000" dirty="0">
                <a:solidFill>
                  <a:schemeClr val="tx1"/>
                </a:solidFill>
                <a:latin typeface="+mn-lt"/>
              </a:rPr>
              <a:t>help staff to identify areas of their practice for improvement</a:t>
            </a:r>
          </a:p>
          <a:p>
            <a:pPr lvl="1">
              <a:buFont typeface="Arial" panose="020B0604020202020204" pitchFamily="34" charset="0"/>
              <a:buChar char="•"/>
            </a:pPr>
            <a:r>
              <a:rPr lang="en-AU" sz="2000" dirty="0">
                <a:solidFill>
                  <a:schemeClr val="tx1"/>
                </a:solidFill>
                <a:latin typeface="+mn-lt"/>
              </a:rPr>
              <a:t>​discuss issues and problem-solve</a:t>
            </a:r>
          </a:p>
          <a:p>
            <a:pPr lvl="1">
              <a:buFont typeface="Arial" panose="020B0604020202020204" pitchFamily="34" charset="0"/>
              <a:buChar char="•"/>
            </a:pPr>
            <a:r>
              <a:rPr lang="en-AU" sz="2000" dirty="0">
                <a:solidFill>
                  <a:schemeClr val="tx1"/>
                </a:solidFill>
                <a:latin typeface="+mn-lt"/>
              </a:rPr>
              <a:t>discuss key workers responsibilities, expectations and strategies for implementing person centred plans</a:t>
            </a:r>
          </a:p>
          <a:p>
            <a:pPr lvl="1">
              <a:buFont typeface="Arial" panose="020B0604020202020204" pitchFamily="34" charset="0"/>
              <a:buChar char="•"/>
            </a:pPr>
            <a:r>
              <a:rPr lang="en-AU" sz="2000" dirty="0">
                <a:solidFill>
                  <a:schemeClr val="tx1"/>
                </a:solidFill>
                <a:latin typeface="+mn-lt"/>
              </a:rPr>
              <a:t>build rapport with individual staff</a:t>
            </a:r>
          </a:p>
          <a:p>
            <a:pPr marL="0" indent="0">
              <a:buNone/>
            </a:pPr>
            <a:r>
              <a:rPr lang="en-AU" sz="2000" b="0" i="0" dirty="0">
                <a:solidFill>
                  <a:schemeClr val="tx1"/>
                </a:solidFill>
                <a:effectLst/>
                <a:latin typeface="+mn-lt"/>
              </a:rPr>
              <a:t>Each organisation has policies about the regularity, time allocated and format of planned formal supervision. </a:t>
            </a:r>
            <a:endParaRPr lang="en-AU" sz="2000" dirty="0">
              <a:solidFill>
                <a:schemeClr val="tx1"/>
              </a:solidFill>
              <a:latin typeface="+mn-lt"/>
            </a:endParaRPr>
          </a:p>
        </p:txBody>
      </p:sp>
    </p:spTree>
    <p:extLst>
      <p:ext uri="{BB962C8B-B14F-4D97-AF65-F5344CB8AC3E}">
        <p14:creationId xmlns:p14="http://schemas.microsoft.com/office/powerpoint/2010/main" val="27949286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336C5-8221-441B-B071-5DF2F58A64DE}"/>
              </a:ext>
            </a:extLst>
          </p:cNvPr>
          <p:cNvSpPr>
            <a:spLocks noGrp="1"/>
          </p:cNvSpPr>
          <p:nvPr>
            <p:ph type="title"/>
          </p:nvPr>
        </p:nvSpPr>
        <p:spPr/>
        <p:txBody>
          <a:bodyPr/>
          <a:lstStyle/>
          <a:p>
            <a:r>
              <a:rPr lang="en-AU" sz="3600" dirty="0">
                <a:latin typeface="+mn-lt"/>
              </a:rPr>
              <a:t>Conducting Supervision </a:t>
            </a:r>
          </a:p>
        </p:txBody>
      </p:sp>
      <p:sp>
        <p:nvSpPr>
          <p:cNvPr id="3" name="Text Placeholder 2">
            <a:extLst>
              <a:ext uri="{FF2B5EF4-FFF2-40B4-BE49-F238E27FC236}">
                <a16:creationId xmlns:a16="http://schemas.microsoft.com/office/drawing/2014/main" id="{64B8B605-59FF-4A8B-B64F-3E15D98B2CF8}"/>
              </a:ext>
            </a:extLst>
          </p:cNvPr>
          <p:cNvSpPr>
            <a:spLocks noGrp="1"/>
          </p:cNvSpPr>
          <p:nvPr>
            <p:ph type="body" idx="1"/>
          </p:nvPr>
        </p:nvSpPr>
        <p:spPr>
          <a:xfrm>
            <a:off x="624418" y="1268760"/>
            <a:ext cx="10944191" cy="4882199"/>
          </a:xfrm>
        </p:spPr>
        <p:txBody>
          <a:bodyPr/>
          <a:lstStyle/>
          <a:p>
            <a:pPr marL="0" indent="0" algn="l">
              <a:buNone/>
            </a:pPr>
            <a:r>
              <a:rPr lang="en-AU" sz="1800" b="0" i="0" dirty="0">
                <a:solidFill>
                  <a:srgbClr val="2A2A2A"/>
                </a:solidFill>
                <a:effectLst/>
                <a:latin typeface="+mn-lt"/>
              </a:rPr>
              <a:t>A good planned formal supervision session should:</a:t>
            </a:r>
          </a:p>
          <a:p>
            <a:pPr lvl="1">
              <a:buFont typeface="Arial" panose="020B0604020202020204" pitchFamily="34" charset="0"/>
              <a:buChar char="•"/>
            </a:pPr>
            <a:r>
              <a:rPr lang="en-AU" sz="1800" b="0" i="0" dirty="0">
                <a:solidFill>
                  <a:srgbClr val="2A2A2A"/>
                </a:solidFill>
                <a:effectLst/>
                <a:latin typeface="+mn-lt"/>
              </a:rPr>
              <a:t>Have clarity of purpose for the meeting and what will be discussed</a:t>
            </a:r>
          </a:p>
          <a:p>
            <a:pPr lvl="1">
              <a:buFont typeface="Arial" panose="020B0604020202020204" pitchFamily="34" charset="0"/>
              <a:buChar char="•"/>
            </a:pPr>
            <a:r>
              <a:rPr lang="en-AU" sz="1800" b="0" i="0" dirty="0">
                <a:solidFill>
                  <a:srgbClr val="2A2A2A"/>
                </a:solidFill>
                <a:effectLst/>
                <a:latin typeface="+mn-lt"/>
              </a:rPr>
              <a:t>Create a supportive, reflective and safe space</a:t>
            </a:r>
          </a:p>
          <a:p>
            <a:pPr lvl="1">
              <a:buFont typeface="Arial" panose="020B0604020202020204" pitchFamily="34" charset="0"/>
              <a:buChar char="•"/>
            </a:pPr>
            <a:r>
              <a:rPr lang="en-AU" sz="1800" b="0" i="0" dirty="0">
                <a:solidFill>
                  <a:srgbClr val="2A2A2A"/>
                </a:solidFill>
                <a:effectLst/>
                <a:latin typeface="+mn-lt"/>
              </a:rPr>
              <a:t>Identify ways the staff member is working well</a:t>
            </a:r>
          </a:p>
          <a:p>
            <a:pPr lvl="1">
              <a:buFont typeface="Arial" panose="020B0604020202020204" pitchFamily="34" charset="0"/>
              <a:buChar char="•"/>
            </a:pPr>
            <a:r>
              <a:rPr lang="en-AU" sz="1800" b="0" i="0" dirty="0">
                <a:solidFill>
                  <a:srgbClr val="2A2A2A"/>
                </a:solidFill>
                <a:effectLst/>
                <a:latin typeface="+mn-lt"/>
              </a:rPr>
              <a:t>Identify Active Support skill development needs</a:t>
            </a:r>
          </a:p>
          <a:p>
            <a:pPr lvl="1">
              <a:buFont typeface="Arial" panose="020B0604020202020204" pitchFamily="34" charset="0"/>
              <a:buChar char="•"/>
            </a:pPr>
            <a:r>
              <a:rPr lang="en-AU" sz="1800" b="0" i="0" dirty="0">
                <a:solidFill>
                  <a:srgbClr val="2A2A2A"/>
                </a:solidFill>
                <a:effectLst/>
                <a:latin typeface="+mn-lt"/>
              </a:rPr>
              <a:t>Develop an action plan or review progress against goals identified in the plan. </a:t>
            </a:r>
          </a:p>
          <a:p>
            <a:pPr lvl="1">
              <a:buFont typeface="Arial" panose="020B0604020202020204" pitchFamily="34" charset="0"/>
              <a:buChar char="•"/>
            </a:pPr>
            <a:endParaRPr lang="en-AU" sz="1800" b="0" i="0" dirty="0">
              <a:solidFill>
                <a:srgbClr val="2A2A2A"/>
              </a:solidFill>
              <a:effectLst/>
              <a:latin typeface="+mn-lt"/>
            </a:endParaRPr>
          </a:p>
          <a:p>
            <a:pPr marL="0" indent="0">
              <a:buNone/>
            </a:pPr>
            <a:r>
              <a:rPr lang="en-AU" sz="1800" b="0" i="0" dirty="0">
                <a:solidFill>
                  <a:srgbClr val="2A2A2A"/>
                </a:solidFill>
                <a:effectLst/>
                <a:latin typeface="+mn-lt"/>
              </a:rPr>
              <a:t>If there are performance concerns that need to be discussed, it’s best to:</a:t>
            </a:r>
          </a:p>
          <a:p>
            <a:pPr lvl="1">
              <a:buFont typeface="Arial" panose="020B0604020202020204" pitchFamily="34" charset="0"/>
              <a:buChar char="•"/>
            </a:pPr>
            <a:r>
              <a:rPr lang="en-AU" sz="1800" b="0" i="0" dirty="0">
                <a:solidFill>
                  <a:srgbClr val="2A2A2A"/>
                </a:solidFill>
                <a:effectLst/>
                <a:latin typeface="+mn-lt"/>
              </a:rPr>
              <a:t>Describe the concern using examples of specific behaviour and explain its adverse impact</a:t>
            </a:r>
          </a:p>
          <a:p>
            <a:pPr lvl="1">
              <a:buFont typeface="Arial" panose="020B0604020202020204" pitchFamily="34" charset="0"/>
              <a:buChar char="•"/>
            </a:pPr>
            <a:r>
              <a:rPr lang="en-AU" sz="1800" b="0" i="0" dirty="0">
                <a:solidFill>
                  <a:srgbClr val="2A2A2A"/>
                </a:solidFill>
                <a:effectLst/>
                <a:latin typeface="+mn-lt"/>
              </a:rPr>
              <a:t>Avoid accusations or insults that focus on personal characteristics</a:t>
            </a:r>
          </a:p>
          <a:p>
            <a:pPr lvl="1">
              <a:buFont typeface="Arial" panose="020B0604020202020204" pitchFamily="34" charset="0"/>
              <a:buChar char="•"/>
            </a:pPr>
            <a:r>
              <a:rPr lang="en-AU" sz="1800" b="0" i="0" dirty="0">
                <a:solidFill>
                  <a:srgbClr val="2A2A2A"/>
                </a:solidFill>
                <a:effectLst/>
                <a:latin typeface="+mn-lt"/>
              </a:rPr>
              <a:t>Adopt a problem-solving approach that canvasses ideas from the staff member</a:t>
            </a:r>
          </a:p>
          <a:p>
            <a:endParaRPr lang="en-AU" dirty="0">
              <a:latin typeface="+mn-lt"/>
            </a:endParaRPr>
          </a:p>
        </p:txBody>
      </p:sp>
    </p:spTree>
    <p:extLst>
      <p:ext uri="{BB962C8B-B14F-4D97-AF65-F5344CB8AC3E}">
        <p14:creationId xmlns:p14="http://schemas.microsoft.com/office/powerpoint/2010/main" val="37417599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lanned formal supervision">
            <a:hlinkClick r:id="" action="ppaction://media"/>
            <a:extLst>
              <a:ext uri="{FF2B5EF4-FFF2-40B4-BE49-F238E27FC236}">
                <a16:creationId xmlns:a16="http://schemas.microsoft.com/office/drawing/2014/main" id="{475427C4-4B27-4DE4-93E6-E4F35D9815B3}"/>
              </a:ext>
            </a:extLst>
          </p:cNvPr>
          <p:cNvPicPr>
            <a:picLocks noRot="1" noChangeAspect="1"/>
          </p:cNvPicPr>
          <p:nvPr>
            <a:videoFile r:link="rId1"/>
          </p:nvPr>
        </p:nvPicPr>
        <p:blipFill>
          <a:blip r:embed="rId3"/>
          <a:stretch>
            <a:fillRect/>
          </a:stretch>
        </p:blipFill>
        <p:spPr>
          <a:xfrm>
            <a:off x="0" y="-30481"/>
            <a:ext cx="12192000" cy="6888481"/>
          </a:xfrm>
          <a:prstGeom prst="rect">
            <a:avLst/>
          </a:prstGeom>
        </p:spPr>
      </p:pic>
    </p:spTree>
    <p:extLst>
      <p:ext uri="{BB962C8B-B14F-4D97-AF65-F5344CB8AC3E}">
        <p14:creationId xmlns:p14="http://schemas.microsoft.com/office/powerpoint/2010/main" val="217990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6178-3670-46C1-AE90-6CCB7C777525}"/>
              </a:ext>
            </a:extLst>
          </p:cNvPr>
          <p:cNvSpPr>
            <a:spLocks noGrp="1"/>
          </p:cNvSpPr>
          <p:nvPr>
            <p:ph type="title"/>
          </p:nvPr>
        </p:nvSpPr>
        <p:spPr/>
        <p:txBody>
          <a:bodyPr/>
          <a:lstStyle/>
          <a:p>
            <a:r>
              <a:rPr lang="en-AU" sz="3600" dirty="0">
                <a:latin typeface="+mn-lt"/>
              </a:rPr>
              <a:t>Activity</a:t>
            </a:r>
          </a:p>
        </p:txBody>
      </p:sp>
      <p:sp>
        <p:nvSpPr>
          <p:cNvPr id="3" name="Text Placeholder 2">
            <a:extLst>
              <a:ext uri="{FF2B5EF4-FFF2-40B4-BE49-F238E27FC236}">
                <a16:creationId xmlns:a16="http://schemas.microsoft.com/office/drawing/2014/main" id="{1348AF86-78AB-4A46-A061-992C41A878F8}"/>
              </a:ext>
            </a:extLst>
          </p:cNvPr>
          <p:cNvSpPr>
            <a:spLocks noGrp="1"/>
          </p:cNvSpPr>
          <p:nvPr>
            <p:ph type="body" idx="1"/>
          </p:nvPr>
        </p:nvSpPr>
        <p:spPr/>
        <p:txBody>
          <a:bodyPr/>
          <a:lstStyle/>
          <a:p>
            <a:pPr algn="l">
              <a:buFont typeface="+mj-lt"/>
              <a:buAutoNum type="arabicPeriod"/>
            </a:pPr>
            <a:r>
              <a:rPr lang="en-AU" sz="2200" b="0" i="0" dirty="0">
                <a:solidFill>
                  <a:srgbClr val="2A2A2A"/>
                </a:solidFill>
                <a:effectLst/>
                <a:latin typeface="+mn-lt"/>
              </a:rPr>
              <a:t> What was discussed in the supervision session in the video?</a:t>
            </a:r>
          </a:p>
          <a:p>
            <a:pPr algn="l">
              <a:buFont typeface="+mj-lt"/>
              <a:buAutoNum type="arabicPeriod"/>
            </a:pPr>
            <a:r>
              <a:rPr lang="en-AU" sz="2200" b="0" i="0" dirty="0">
                <a:solidFill>
                  <a:srgbClr val="2A2A2A"/>
                </a:solidFill>
                <a:effectLst/>
                <a:latin typeface="+mn-lt"/>
              </a:rPr>
              <a:t> How did the Practice Leader direct the conversation and help the support worker to reflect and problem solve?</a:t>
            </a:r>
          </a:p>
        </p:txBody>
      </p:sp>
    </p:spTree>
    <p:extLst>
      <p:ext uri="{BB962C8B-B14F-4D97-AF65-F5344CB8AC3E}">
        <p14:creationId xmlns:p14="http://schemas.microsoft.com/office/powerpoint/2010/main" val="4598157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3738-C62C-4845-833D-2AF30E3C58FB}"/>
              </a:ext>
            </a:extLst>
          </p:cNvPr>
          <p:cNvSpPr>
            <a:spLocks noGrp="1"/>
          </p:cNvSpPr>
          <p:nvPr>
            <p:ph type="title"/>
          </p:nvPr>
        </p:nvSpPr>
        <p:spPr/>
        <p:txBody>
          <a:bodyPr/>
          <a:lstStyle/>
          <a:p>
            <a:r>
              <a:rPr lang="en-AU" sz="3600" dirty="0">
                <a:latin typeface="+mn-lt"/>
              </a:rPr>
              <a:t>Asking Questions</a:t>
            </a:r>
          </a:p>
        </p:txBody>
      </p:sp>
      <p:sp>
        <p:nvSpPr>
          <p:cNvPr id="3" name="Text Placeholder 2">
            <a:extLst>
              <a:ext uri="{FF2B5EF4-FFF2-40B4-BE49-F238E27FC236}">
                <a16:creationId xmlns:a16="http://schemas.microsoft.com/office/drawing/2014/main" id="{F1EFB2DB-32CD-4B37-BC24-383C7587A784}"/>
              </a:ext>
            </a:extLst>
          </p:cNvPr>
          <p:cNvSpPr>
            <a:spLocks noGrp="1"/>
          </p:cNvSpPr>
          <p:nvPr>
            <p:ph type="body" idx="1"/>
          </p:nvPr>
        </p:nvSpPr>
        <p:spPr>
          <a:xfrm>
            <a:off x="624418" y="1485900"/>
            <a:ext cx="10944191" cy="4665059"/>
          </a:xfrm>
        </p:spPr>
        <p:txBody>
          <a:bodyPr/>
          <a:lstStyle/>
          <a:p>
            <a:pPr>
              <a:buFont typeface="Arial" panose="020B0604020202020204" pitchFamily="34" charset="0"/>
              <a:buChar char="•"/>
            </a:pPr>
            <a:r>
              <a:rPr lang="en-AU" sz="2200" dirty="0">
                <a:solidFill>
                  <a:schemeClr val="tx1"/>
                </a:solidFill>
                <a:latin typeface="+mn-lt"/>
              </a:rPr>
              <a:t>The success of supervision depends on communication skills. The way you </a:t>
            </a:r>
            <a:r>
              <a:rPr lang="en-AU" sz="2200" b="1" dirty="0">
                <a:solidFill>
                  <a:schemeClr val="tx1"/>
                </a:solidFill>
                <a:latin typeface="+mn-lt"/>
              </a:rPr>
              <a:t>ask questions </a:t>
            </a:r>
            <a:r>
              <a:rPr lang="en-AU" sz="2200" dirty="0">
                <a:solidFill>
                  <a:schemeClr val="tx1"/>
                </a:solidFill>
                <a:latin typeface="+mn-lt"/>
              </a:rPr>
              <a:t>and </a:t>
            </a:r>
            <a:r>
              <a:rPr lang="en-AU" sz="2200" b="1" dirty="0">
                <a:solidFill>
                  <a:schemeClr val="tx1"/>
                </a:solidFill>
                <a:latin typeface="+mn-lt"/>
              </a:rPr>
              <a:t>listen</a:t>
            </a:r>
            <a:r>
              <a:rPr lang="en-AU" sz="2200" dirty="0">
                <a:solidFill>
                  <a:schemeClr val="tx1"/>
                </a:solidFill>
                <a:latin typeface="+mn-lt"/>
              </a:rPr>
              <a:t> are important for conducting effective supervision.</a:t>
            </a:r>
          </a:p>
          <a:p>
            <a:pPr>
              <a:buFont typeface="Arial" panose="020B0604020202020204" pitchFamily="34" charset="0"/>
              <a:buChar char="•"/>
            </a:pPr>
            <a:r>
              <a:rPr lang="en-AU" sz="2200" b="0" i="0" dirty="0">
                <a:solidFill>
                  <a:srgbClr val="2A2A2A"/>
                </a:solidFill>
                <a:effectLst/>
                <a:latin typeface="+mn-lt"/>
              </a:rPr>
              <a:t>Think carefully how you phrase questions. You want to gather information and generate discussion. </a:t>
            </a:r>
          </a:p>
          <a:p>
            <a:pPr>
              <a:buFont typeface="Arial" panose="020B0604020202020204" pitchFamily="34" charset="0"/>
              <a:buChar char="•"/>
            </a:pPr>
            <a:r>
              <a:rPr lang="en-AU" sz="2200" b="0" i="0" dirty="0">
                <a:solidFill>
                  <a:srgbClr val="2A2A2A"/>
                </a:solidFill>
                <a:effectLst/>
                <a:latin typeface="+mn-lt"/>
              </a:rPr>
              <a:t>Open-ended questions are best. These questions begin with ‘how’ or ‘what’. </a:t>
            </a:r>
          </a:p>
          <a:p>
            <a:pPr lvl="1">
              <a:buSzPct val="75000"/>
              <a:buFont typeface="Wingdings" panose="05000000000000000000" pitchFamily="2" charset="2"/>
              <a:buChar char="Ø"/>
            </a:pPr>
            <a:r>
              <a:rPr lang="en-AU" sz="2200" dirty="0">
                <a:solidFill>
                  <a:srgbClr val="2A2A2A"/>
                </a:solidFill>
                <a:latin typeface="+mn-lt"/>
              </a:rPr>
              <a:t> E.g.</a:t>
            </a:r>
            <a:r>
              <a:rPr lang="en-AU" sz="2200" b="0" i="0" dirty="0">
                <a:solidFill>
                  <a:srgbClr val="2A2A2A"/>
                </a:solidFill>
                <a:effectLst/>
                <a:latin typeface="+mn-lt"/>
              </a:rPr>
              <a:t>, “What have you been working on?” and “How do you think you are going?” </a:t>
            </a:r>
          </a:p>
          <a:p>
            <a:pPr lvl="1">
              <a:buSzPct val="75000"/>
              <a:buFont typeface="Wingdings" panose="05000000000000000000" pitchFamily="2" charset="2"/>
              <a:buChar char="Ø"/>
            </a:pPr>
            <a:r>
              <a:rPr lang="en-AU" sz="2200" b="0" i="0" dirty="0">
                <a:solidFill>
                  <a:srgbClr val="2A2A2A"/>
                </a:solidFill>
                <a:effectLst/>
                <a:latin typeface="+mn-lt"/>
              </a:rPr>
              <a:t> They invite the support worker to speak.</a:t>
            </a:r>
            <a:endParaRPr lang="en-AU" sz="2200" dirty="0">
              <a:latin typeface="+mn-lt"/>
            </a:endParaRPr>
          </a:p>
          <a:p>
            <a:pPr>
              <a:buFont typeface="Arial" panose="020B0604020202020204" pitchFamily="34" charset="0"/>
              <a:buChar char="•"/>
            </a:pPr>
            <a:r>
              <a:rPr lang="en-AU" sz="2200" b="0" i="0" dirty="0">
                <a:solidFill>
                  <a:srgbClr val="2A2A2A"/>
                </a:solidFill>
                <a:effectLst/>
                <a:latin typeface="+mn-lt"/>
              </a:rPr>
              <a:t>Questions that start with ‘why’ can imply blame or that something has gone wrong, so are often best avoided. </a:t>
            </a:r>
          </a:p>
          <a:p>
            <a:pPr>
              <a:buFont typeface="Arial" panose="020B0604020202020204" pitchFamily="34" charset="0"/>
              <a:buChar char="•"/>
            </a:pPr>
            <a:r>
              <a:rPr lang="en-AU" sz="2200" b="0" i="0" dirty="0">
                <a:solidFill>
                  <a:srgbClr val="2A2A2A"/>
                </a:solidFill>
                <a:effectLst/>
                <a:latin typeface="+mn-lt"/>
              </a:rPr>
              <a:t>Questions that just need a </a:t>
            </a:r>
            <a:r>
              <a:rPr lang="en-AU" sz="2200" dirty="0">
                <a:solidFill>
                  <a:srgbClr val="2A2A2A"/>
                </a:solidFill>
                <a:latin typeface="+mn-lt"/>
              </a:rPr>
              <a:t>‘</a:t>
            </a:r>
            <a:r>
              <a:rPr lang="en-AU" sz="2200" b="0" i="0" dirty="0">
                <a:solidFill>
                  <a:srgbClr val="2A2A2A"/>
                </a:solidFill>
                <a:effectLst/>
                <a:latin typeface="+mn-lt"/>
              </a:rPr>
              <a:t>yes’ or ‘no’ response should be used sparingly because they do not encourage discussion (except when followed up with an open-ended question). </a:t>
            </a:r>
          </a:p>
        </p:txBody>
      </p:sp>
    </p:spTree>
    <p:extLst>
      <p:ext uri="{BB962C8B-B14F-4D97-AF65-F5344CB8AC3E}">
        <p14:creationId xmlns:p14="http://schemas.microsoft.com/office/powerpoint/2010/main" val="310140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8F116-9BD4-46EB-A8F8-F55AE316E181}"/>
              </a:ext>
            </a:extLst>
          </p:cNvPr>
          <p:cNvSpPr>
            <a:spLocks noGrp="1"/>
          </p:cNvSpPr>
          <p:nvPr>
            <p:ph type="title"/>
          </p:nvPr>
        </p:nvSpPr>
        <p:spPr/>
        <p:txBody>
          <a:bodyPr/>
          <a:lstStyle/>
          <a:p>
            <a:r>
              <a:rPr lang="en-AU" sz="3600" dirty="0">
                <a:latin typeface="+mn-lt"/>
              </a:rPr>
              <a:t>Organising FLPL</a:t>
            </a:r>
          </a:p>
        </p:txBody>
      </p:sp>
      <p:sp>
        <p:nvSpPr>
          <p:cNvPr id="3" name="Text Placeholder 2">
            <a:extLst>
              <a:ext uri="{FF2B5EF4-FFF2-40B4-BE49-F238E27FC236}">
                <a16:creationId xmlns:a16="http://schemas.microsoft.com/office/drawing/2014/main" id="{423F7C81-B78E-4145-8008-DE176A910072}"/>
              </a:ext>
            </a:extLst>
          </p:cNvPr>
          <p:cNvSpPr>
            <a:spLocks noGrp="1"/>
          </p:cNvSpPr>
          <p:nvPr>
            <p:ph type="body" idx="1"/>
          </p:nvPr>
        </p:nvSpPr>
        <p:spPr/>
        <p:txBody>
          <a:bodyPr/>
          <a:lstStyle/>
          <a:p>
            <a:pPr algn="l">
              <a:buFont typeface="Arial" panose="020B0604020202020204" pitchFamily="34" charset="0"/>
              <a:buChar char="•"/>
            </a:pPr>
            <a:r>
              <a:rPr lang="en-AU" sz="2400" b="0" i="0" dirty="0">
                <a:solidFill>
                  <a:srgbClr val="2A2A2A"/>
                </a:solidFill>
                <a:effectLst/>
                <a:latin typeface="+mn-lt"/>
              </a:rPr>
              <a:t>There is no one way of organising Practice Leadership. </a:t>
            </a:r>
            <a:endParaRPr lang="en-AU" sz="2400" b="0" i="0" dirty="0">
              <a:solidFill>
                <a:schemeClr val="tx1"/>
              </a:solidFill>
              <a:effectLst/>
              <a:latin typeface="+mn-lt"/>
            </a:endParaRPr>
          </a:p>
          <a:p>
            <a:pPr algn="l">
              <a:buFont typeface="Arial" panose="020B0604020202020204" pitchFamily="34" charset="0"/>
              <a:buChar char="•"/>
            </a:pPr>
            <a:r>
              <a:rPr lang="en-AU" sz="2400" b="0" i="0" dirty="0">
                <a:solidFill>
                  <a:schemeClr val="tx1"/>
                </a:solidFill>
                <a:effectLst/>
                <a:latin typeface="+mn-lt"/>
              </a:rPr>
              <a:t>Whoever does the five tasks of Practice Leadership needs to be close to the frontline and know the staff and the people they support well. </a:t>
            </a:r>
          </a:p>
          <a:p>
            <a:pPr algn="l">
              <a:buFont typeface="Arial" panose="020B0604020202020204" pitchFamily="34" charset="0"/>
              <a:buChar char="•"/>
            </a:pPr>
            <a:r>
              <a:rPr lang="en-AU" sz="2400" b="0" i="0" dirty="0">
                <a:solidFill>
                  <a:schemeClr val="tx1"/>
                </a:solidFill>
                <a:effectLst/>
                <a:latin typeface="+mn-lt"/>
              </a:rPr>
              <a:t>Where the tasks of Practice Leadership are split between different staff they need to work together to share information and coordinate their work.</a:t>
            </a:r>
          </a:p>
          <a:p>
            <a:endParaRPr lang="en-AU" dirty="0"/>
          </a:p>
        </p:txBody>
      </p:sp>
    </p:spTree>
    <p:extLst>
      <p:ext uri="{BB962C8B-B14F-4D97-AF65-F5344CB8AC3E}">
        <p14:creationId xmlns:p14="http://schemas.microsoft.com/office/powerpoint/2010/main" val="23763646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EA32E7F-703B-4DB8-AFB8-92AB60F5D03B}"/>
              </a:ext>
            </a:extLst>
          </p:cNvPr>
          <p:cNvGraphicFramePr>
            <a:graphicFrameLocks noGrp="1"/>
          </p:cNvGraphicFramePr>
          <p:nvPr>
            <p:extLst>
              <p:ext uri="{D42A27DB-BD31-4B8C-83A1-F6EECF244321}">
                <p14:modId xmlns:p14="http://schemas.microsoft.com/office/powerpoint/2010/main" val="1947489161"/>
              </p:ext>
            </p:extLst>
          </p:nvPr>
        </p:nvGraphicFramePr>
        <p:xfrm>
          <a:off x="1845733" y="575734"/>
          <a:ext cx="8525934" cy="5727776"/>
        </p:xfrm>
        <a:graphic>
          <a:graphicData uri="http://schemas.openxmlformats.org/drawingml/2006/table">
            <a:tbl>
              <a:tblPr firstRow="1" bandRow="1">
                <a:tableStyleId>{21E4AEA4-8DFA-4A89-87EB-49C32662AFE0}</a:tableStyleId>
              </a:tblPr>
              <a:tblGrid>
                <a:gridCol w="4262967">
                  <a:extLst>
                    <a:ext uri="{9D8B030D-6E8A-4147-A177-3AD203B41FA5}">
                      <a16:colId xmlns:a16="http://schemas.microsoft.com/office/drawing/2014/main" val="198501193"/>
                    </a:ext>
                  </a:extLst>
                </a:gridCol>
                <a:gridCol w="4262967">
                  <a:extLst>
                    <a:ext uri="{9D8B030D-6E8A-4147-A177-3AD203B41FA5}">
                      <a16:colId xmlns:a16="http://schemas.microsoft.com/office/drawing/2014/main" val="199670263"/>
                    </a:ext>
                  </a:extLst>
                </a:gridCol>
              </a:tblGrid>
              <a:tr h="503768">
                <a:tc>
                  <a:txBody>
                    <a:bodyPr/>
                    <a:lstStyle/>
                    <a:p>
                      <a:pPr algn="ctr" fontAlgn="t"/>
                      <a:r>
                        <a:rPr lang="en-AU" sz="2200" b="1" dirty="0">
                          <a:solidFill>
                            <a:srgbClr val="2A2A2A"/>
                          </a:solidFill>
                          <a:effectLst/>
                        </a:rPr>
                        <a:t>Ineffective Questions</a:t>
                      </a:r>
                    </a:p>
                  </a:txBody>
                  <a:tcPr/>
                </a:tc>
                <a:tc>
                  <a:txBody>
                    <a:bodyPr/>
                    <a:lstStyle/>
                    <a:p>
                      <a:pPr algn="ctr" fontAlgn="t"/>
                      <a:r>
                        <a:rPr lang="en-AU" sz="2200" b="1" dirty="0">
                          <a:solidFill>
                            <a:srgbClr val="2A2A2A"/>
                          </a:solidFill>
                          <a:effectLst/>
                        </a:rPr>
                        <a:t>Effective Questions</a:t>
                      </a:r>
                    </a:p>
                  </a:txBody>
                  <a:tcPr/>
                </a:tc>
                <a:extLst>
                  <a:ext uri="{0D108BD9-81ED-4DB2-BD59-A6C34878D82A}">
                    <a16:rowId xmlns:a16="http://schemas.microsoft.com/office/drawing/2014/main" val="3966368927"/>
                  </a:ext>
                </a:extLst>
              </a:tr>
              <a:tr h="869518">
                <a:tc>
                  <a:txBody>
                    <a:bodyPr/>
                    <a:lstStyle/>
                    <a:p>
                      <a:pPr algn="l" fontAlgn="t"/>
                      <a:r>
                        <a:rPr lang="en-AU" sz="2000" dirty="0">
                          <a:solidFill>
                            <a:srgbClr val="2A2A2A"/>
                          </a:solidFill>
                          <a:effectLst/>
                        </a:rPr>
                        <a:t>​Why are you having this problem?</a:t>
                      </a:r>
                    </a:p>
                  </a:txBody>
                  <a:tcPr/>
                </a:tc>
                <a:tc>
                  <a:txBody>
                    <a:bodyPr/>
                    <a:lstStyle/>
                    <a:p>
                      <a:pPr algn="l" fontAlgn="t"/>
                      <a:r>
                        <a:rPr lang="en-AU" sz="2000" dirty="0">
                          <a:solidFill>
                            <a:srgbClr val="2A2A2A"/>
                          </a:solidFill>
                          <a:effectLst/>
                        </a:rPr>
                        <a:t>Can you explain the problem?</a:t>
                      </a:r>
                      <a:br>
                        <a:rPr lang="en-AU" sz="2000" dirty="0">
                          <a:solidFill>
                            <a:srgbClr val="2A2A2A"/>
                          </a:solidFill>
                          <a:effectLst/>
                        </a:rPr>
                      </a:br>
                      <a:r>
                        <a:rPr lang="en-AU" sz="2000" dirty="0">
                          <a:solidFill>
                            <a:srgbClr val="2A2A2A"/>
                          </a:solidFill>
                          <a:effectLst/>
                        </a:rPr>
                        <a:t>What challenges are you experiencing?</a:t>
                      </a:r>
                    </a:p>
                  </a:txBody>
                  <a:tcPr/>
                </a:tc>
                <a:extLst>
                  <a:ext uri="{0D108BD9-81ED-4DB2-BD59-A6C34878D82A}">
                    <a16:rowId xmlns:a16="http://schemas.microsoft.com/office/drawing/2014/main" val="3580367536"/>
                  </a:ext>
                </a:extLst>
              </a:tr>
              <a:tr h="869518">
                <a:tc>
                  <a:txBody>
                    <a:bodyPr/>
                    <a:lstStyle/>
                    <a:p>
                      <a:pPr algn="l" fontAlgn="t"/>
                      <a:r>
                        <a:rPr lang="en-AU" sz="2000" dirty="0">
                          <a:solidFill>
                            <a:srgbClr val="2A2A2A"/>
                          </a:solidFill>
                          <a:effectLst/>
                        </a:rPr>
                        <a:t>​Why did you do it that way?</a:t>
                      </a:r>
                      <a:br>
                        <a:rPr lang="en-AU" sz="2000" dirty="0">
                          <a:solidFill>
                            <a:srgbClr val="2A2A2A"/>
                          </a:solidFill>
                          <a:effectLst/>
                        </a:rPr>
                      </a:br>
                      <a:endParaRPr lang="en-AU" sz="2000" dirty="0">
                        <a:solidFill>
                          <a:srgbClr val="2A2A2A"/>
                        </a:solidFill>
                        <a:effectLst/>
                      </a:endParaRPr>
                    </a:p>
                  </a:txBody>
                  <a:tcPr/>
                </a:tc>
                <a:tc>
                  <a:txBody>
                    <a:bodyPr/>
                    <a:lstStyle/>
                    <a:p>
                      <a:pPr algn="l" fontAlgn="t"/>
                      <a:r>
                        <a:rPr lang="en-AU" sz="2000" dirty="0">
                          <a:solidFill>
                            <a:srgbClr val="2A2A2A"/>
                          </a:solidFill>
                          <a:effectLst/>
                        </a:rPr>
                        <a:t>What was your approach?</a:t>
                      </a:r>
                      <a:br>
                        <a:rPr lang="en-AU" sz="2000" dirty="0">
                          <a:solidFill>
                            <a:srgbClr val="2A2A2A"/>
                          </a:solidFill>
                          <a:effectLst/>
                        </a:rPr>
                      </a:br>
                      <a:r>
                        <a:rPr lang="en-AU" sz="2000" dirty="0">
                          <a:solidFill>
                            <a:srgbClr val="2A2A2A"/>
                          </a:solidFill>
                          <a:effectLst/>
                        </a:rPr>
                        <a:t>Can you explain your approach?</a:t>
                      </a:r>
                    </a:p>
                  </a:txBody>
                  <a:tcPr/>
                </a:tc>
                <a:extLst>
                  <a:ext uri="{0D108BD9-81ED-4DB2-BD59-A6C34878D82A}">
                    <a16:rowId xmlns:a16="http://schemas.microsoft.com/office/drawing/2014/main" val="1633324579"/>
                  </a:ext>
                </a:extLst>
              </a:tr>
              <a:tr h="1242168">
                <a:tc>
                  <a:txBody>
                    <a:bodyPr/>
                    <a:lstStyle/>
                    <a:p>
                      <a:pPr algn="l" fontAlgn="t"/>
                      <a:r>
                        <a:rPr lang="en-AU" sz="2000">
                          <a:solidFill>
                            <a:srgbClr val="2A2A2A"/>
                          </a:solidFill>
                          <a:effectLst/>
                        </a:rPr>
                        <a:t>Did that work?</a:t>
                      </a:r>
                      <a:br>
                        <a:rPr lang="en-AU" sz="2000">
                          <a:solidFill>
                            <a:srgbClr val="2A2A2A"/>
                          </a:solidFill>
                          <a:effectLst/>
                        </a:rPr>
                      </a:br>
                      <a:endParaRPr lang="en-AU" sz="2000">
                        <a:solidFill>
                          <a:srgbClr val="2A2A2A"/>
                        </a:solidFill>
                        <a:effectLst/>
                      </a:endParaRPr>
                    </a:p>
                  </a:txBody>
                  <a:tcPr/>
                </a:tc>
                <a:tc>
                  <a:txBody>
                    <a:bodyPr/>
                    <a:lstStyle/>
                    <a:p>
                      <a:pPr algn="l" fontAlgn="t"/>
                      <a:r>
                        <a:rPr lang="en-AU" sz="2000" dirty="0">
                          <a:solidFill>
                            <a:srgbClr val="2A2A2A"/>
                          </a:solidFill>
                          <a:effectLst/>
                        </a:rPr>
                        <a:t>​What happened when you tried that approach?</a:t>
                      </a:r>
                      <a:br>
                        <a:rPr lang="en-AU" sz="2000" dirty="0">
                          <a:solidFill>
                            <a:srgbClr val="2A2A2A"/>
                          </a:solidFill>
                          <a:effectLst/>
                        </a:rPr>
                      </a:br>
                      <a:r>
                        <a:rPr lang="en-AU" sz="2000" dirty="0">
                          <a:solidFill>
                            <a:srgbClr val="2A2A2A"/>
                          </a:solidFill>
                          <a:effectLst/>
                        </a:rPr>
                        <a:t>What was the outcome?</a:t>
                      </a:r>
                    </a:p>
                  </a:txBody>
                  <a:tcPr/>
                </a:tc>
                <a:extLst>
                  <a:ext uri="{0D108BD9-81ED-4DB2-BD59-A6C34878D82A}">
                    <a16:rowId xmlns:a16="http://schemas.microsoft.com/office/drawing/2014/main" val="2946559162"/>
                  </a:ext>
                </a:extLst>
              </a:tr>
              <a:tr h="869518">
                <a:tc>
                  <a:txBody>
                    <a:bodyPr/>
                    <a:lstStyle/>
                    <a:p>
                      <a:pPr algn="l" fontAlgn="t"/>
                      <a:r>
                        <a:rPr lang="en-AU" sz="2000">
                          <a:solidFill>
                            <a:srgbClr val="2A2A2A"/>
                          </a:solidFill>
                          <a:effectLst/>
                        </a:rPr>
                        <a:t>​Why didn’t that approach work?</a:t>
                      </a:r>
                      <a:br>
                        <a:rPr lang="en-AU" sz="2000">
                          <a:solidFill>
                            <a:srgbClr val="2A2A2A"/>
                          </a:solidFill>
                          <a:effectLst/>
                        </a:rPr>
                      </a:br>
                      <a:endParaRPr lang="en-AU" sz="2000">
                        <a:solidFill>
                          <a:srgbClr val="2A2A2A"/>
                        </a:solidFill>
                        <a:effectLst/>
                      </a:endParaRPr>
                    </a:p>
                  </a:txBody>
                  <a:tcPr/>
                </a:tc>
                <a:tc>
                  <a:txBody>
                    <a:bodyPr/>
                    <a:lstStyle/>
                    <a:p>
                      <a:pPr algn="l" fontAlgn="t"/>
                      <a:r>
                        <a:rPr lang="en-AU" sz="2000" dirty="0">
                          <a:solidFill>
                            <a:srgbClr val="2A2A2A"/>
                          </a:solidFill>
                          <a:effectLst/>
                        </a:rPr>
                        <a:t>​What were the advantages and disadvantages of that approach?</a:t>
                      </a:r>
                    </a:p>
                  </a:txBody>
                  <a:tcPr/>
                </a:tc>
                <a:extLst>
                  <a:ext uri="{0D108BD9-81ED-4DB2-BD59-A6C34878D82A}">
                    <a16:rowId xmlns:a16="http://schemas.microsoft.com/office/drawing/2014/main" val="3025573345"/>
                  </a:ext>
                </a:extLst>
              </a:tr>
              <a:tr h="503768">
                <a:tc>
                  <a:txBody>
                    <a:bodyPr/>
                    <a:lstStyle/>
                    <a:p>
                      <a:pPr algn="l" fontAlgn="t"/>
                      <a:r>
                        <a:rPr lang="en-AU" sz="2000">
                          <a:solidFill>
                            <a:srgbClr val="2A2A2A"/>
                          </a:solidFill>
                          <a:effectLst/>
                        </a:rPr>
                        <a:t>Why did he do that?</a:t>
                      </a:r>
                    </a:p>
                  </a:txBody>
                  <a:tcPr/>
                </a:tc>
                <a:tc>
                  <a:txBody>
                    <a:bodyPr/>
                    <a:lstStyle/>
                    <a:p>
                      <a:pPr algn="l" fontAlgn="t"/>
                      <a:r>
                        <a:rPr lang="en-AU" sz="2000" dirty="0">
                          <a:solidFill>
                            <a:srgbClr val="2A2A2A"/>
                          </a:solidFill>
                          <a:effectLst/>
                        </a:rPr>
                        <a:t>​How did he respond?</a:t>
                      </a:r>
                    </a:p>
                  </a:txBody>
                  <a:tcPr/>
                </a:tc>
                <a:extLst>
                  <a:ext uri="{0D108BD9-81ED-4DB2-BD59-A6C34878D82A}">
                    <a16:rowId xmlns:a16="http://schemas.microsoft.com/office/drawing/2014/main" val="3032050127"/>
                  </a:ext>
                </a:extLst>
              </a:tr>
              <a:tr h="869518">
                <a:tc>
                  <a:txBody>
                    <a:bodyPr/>
                    <a:lstStyle/>
                    <a:p>
                      <a:pPr algn="l" fontAlgn="t"/>
                      <a:r>
                        <a:rPr lang="en-AU" sz="2000">
                          <a:solidFill>
                            <a:srgbClr val="2A2A2A"/>
                          </a:solidFill>
                          <a:effectLst/>
                        </a:rPr>
                        <a:t>​He didn’t like it, did he?</a:t>
                      </a:r>
                      <a:br>
                        <a:rPr lang="en-AU" sz="2000">
                          <a:solidFill>
                            <a:srgbClr val="2A2A2A"/>
                          </a:solidFill>
                          <a:effectLst/>
                        </a:rPr>
                      </a:br>
                      <a:endParaRPr lang="en-AU" sz="2000">
                        <a:solidFill>
                          <a:srgbClr val="2A2A2A"/>
                        </a:solidFill>
                        <a:effectLst/>
                      </a:endParaRPr>
                    </a:p>
                  </a:txBody>
                  <a:tcPr/>
                </a:tc>
                <a:tc>
                  <a:txBody>
                    <a:bodyPr/>
                    <a:lstStyle/>
                    <a:p>
                      <a:pPr algn="l" fontAlgn="t"/>
                      <a:r>
                        <a:rPr lang="en-AU" sz="2000" dirty="0">
                          <a:solidFill>
                            <a:srgbClr val="2A2A2A"/>
                          </a:solidFill>
                          <a:effectLst/>
                        </a:rPr>
                        <a:t>​​What was it like for him?</a:t>
                      </a:r>
                    </a:p>
                  </a:txBody>
                  <a:tcPr/>
                </a:tc>
                <a:extLst>
                  <a:ext uri="{0D108BD9-81ED-4DB2-BD59-A6C34878D82A}">
                    <a16:rowId xmlns:a16="http://schemas.microsoft.com/office/drawing/2014/main" val="567375064"/>
                  </a:ext>
                </a:extLst>
              </a:tr>
            </a:tbl>
          </a:graphicData>
        </a:graphic>
      </p:graphicFrame>
    </p:spTree>
    <p:extLst>
      <p:ext uri="{BB962C8B-B14F-4D97-AF65-F5344CB8AC3E}">
        <p14:creationId xmlns:p14="http://schemas.microsoft.com/office/powerpoint/2010/main" val="20720587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A450-55CA-4D61-AFC5-CA83972FC023}"/>
              </a:ext>
            </a:extLst>
          </p:cNvPr>
          <p:cNvSpPr>
            <a:spLocks noGrp="1"/>
          </p:cNvSpPr>
          <p:nvPr>
            <p:ph type="title"/>
          </p:nvPr>
        </p:nvSpPr>
        <p:spPr/>
        <p:txBody>
          <a:bodyPr/>
          <a:lstStyle/>
          <a:p>
            <a:r>
              <a:rPr lang="en-AU" sz="3600" dirty="0">
                <a:solidFill>
                  <a:srgbClr val="C00000"/>
                </a:solidFill>
                <a:latin typeface="+mn-lt"/>
              </a:rPr>
              <a:t>Listening</a:t>
            </a:r>
          </a:p>
        </p:txBody>
      </p:sp>
      <p:sp>
        <p:nvSpPr>
          <p:cNvPr id="3" name="Text Placeholder 2">
            <a:extLst>
              <a:ext uri="{FF2B5EF4-FFF2-40B4-BE49-F238E27FC236}">
                <a16:creationId xmlns:a16="http://schemas.microsoft.com/office/drawing/2014/main" id="{F9A523EC-D2B5-41B9-97F3-A817B3282202}"/>
              </a:ext>
            </a:extLst>
          </p:cNvPr>
          <p:cNvSpPr>
            <a:spLocks noGrp="1"/>
          </p:cNvSpPr>
          <p:nvPr>
            <p:ph type="body" idx="1"/>
          </p:nvPr>
        </p:nvSpPr>
        <p:spPr>
          <a:xfrm>
            <a:off x="624418" y="1808018"/>
            <a:ext cx="10944191" cy="4342941"/>
          </a:xfrm>
        </p:spPr>
        <p:txBody>
          <a:bodyPr/>
          <a:lstStyle/>
          <a:p>
            <a:pPr algn="l">
              <a:buFont typeface="Arial" panose="020B0604020202020204" pitchFamily="34" charset="0"/>
              <a:buChar char="•"/>
            </a:pPr>
            <a:r>
              <a:rPr lang="en-AU" sz="2200" b="1" i="0" dirty="0">
                <a:solidFill>
                  <a:schemeClr val="tx1"/>
                </a:solidFill>
                <a:effectLst/>
                <a:latin typeface="+mn-lt"/>
              </a:rPr>
              <a:t>Active</a:t>
            </a:r>
            <a:r>
              <a:rPr lang="en-AU" sz="2200" b="0" i="0" dirty="0">
                <a:solidFill>
                  <a:schemeClr val="tx1"/>
                </a:solidFill>
                <a:effectLst/>
                <a:latin typeface="+mn-lt"/>
              </a:rPr>
              <a:t> – giving full attention to the staff member, interpreting what they are saying and checking that you have understood.</a:t>
            </a:r>
          </a:p>
          <a:p>
            <a:pPr algn="l">
              <a:buFont typeface="Arial" panose="020B0604020202020204" pitchFamily="34" charset="0"/>
              <a:buChar char="•"/>
            </a:pPr>
            <a:r>
              <a:rPr lang="en-AU" sz="2200" b="1" i="0" dirty="0">
                <a:solidFill>
                  <a:schemeClr val="tx1"/>
                </a:solidFill>
                <a:effectLst/>
                <a:latin typeface="+mn-lt"/>
              </a:rPr>
              <a:t>Open</a:t>
            </a:r>
            <a:r>
              <a:rPr lang="en-AU" sz="2200" b="0" i="0" dirty="0">
                <a:solidFill>
                  <a:schemeClr val="tx1"/>
                </a:solidFill>
                <a:effectLst/>
                <a:latin typeface="+mn-lt"/>
              </a:rPr>
              <a:t> – having an ‘open mind’ that suspends any preconceptions or judgement. Being open lets the staff member work through an idea, explore an issue, or explain a problem.</a:t>
            </a:r>
          </a:p>
        </p:txBody>
      </p:sp>
    </p:spTree>
    <p:extLst>
      <p:ext uri="{BB962C8B-B14F-4D97-AF65-F5344CB8AC3E}">
        <p14:creationId xmlns:p14="http://schemas.microsoft.com/office/powerpoint/2010/main" val="37696088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Unplanned informal supervision">
            <a:hlinkClick r:id="" action="ppaction://media"/>
            <a:extLst>
              <a:ext uri="{FF2B5EF4-FFF2-40B4-BE49-F238E27FC236}">
                <a16:creationId xmlns:a16="http://schemas.microsoft.com/office/drawing/2014/main" id="{FF579FE0-A521-441B-AF9B-030898982288}"/>
              </a:ext>
            </a:extLst>
          </p:cNvPr>
          <p:cNvPicPr>
            <a:picLocks noRot="1" noChangeAspect="1"/>
          </p:cNvPicPr>
          <p:nvPr>
            <a:videoFile r:link="rId1"/>
          </p:nvPr>
        </p:nvPicPr>
        <p:blipFill>
          <a:blip r:embed="rId3"/>
          <a:stretch>
            <a:fillRect/>
          </a:stretch>
        </p:blipFill>
        <p:spPr>
          <a:xfrm>
            <a:off x="0" y="-30480"/>
            <a:ext cx="12192000" cy="6888480"/>
          </a:xfrm>
          <a:prstGeom prst="rect">
            <a:avLst/>
          </a:prstGeom>
        </p:spPr>
      </p:pic>
    </p:spTree>
    <p:extLst>
      <p:ext uri="{BB962C8B-B14F-4D97-AF65-F5344CB8AC3E}">
        <p14:creationId xmlns:p14="http://schemas.microsoft.com/office/powerpoint/2010/main" val="326811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EBE0-D511-4821-932C-FE6B29692F6E}"/>
              </a:ext>
            </a:extLst>
          </p:cNvPr>
          <p:cNvSpPr>
            <a:spLocks noGrp="1"/>
          </p:cNvSpPr>
          <p:nvPr>
            <p:ph type="title"/>
          </p:nvPr>
        </p:nvSpPr>
        <p:spPr/>
        <p:txBody>
          <a:bodyPr/>
          <a:lstStyle/>
          <a:p>
            <a:r>
              <a:rPr lang="en-AU" sz="3600" dirty="0">
                <a:latin typeface="+mn-lt"/>
              </a:rPr>
              <a:t>Activity</a:t>
            </a:r>
          </a:p>
        </p:txBody>
      </p:sp>
      <p:sp>
        <p:nvSpPr>
          <p:cNvPr id="3" name="Text Placeholder 2">
            <a:extLst>
              <a:ext uri="{FF2B5EF4-FFF2-40B4-BE49-F238E27FC236}">
                <a16:creationId xmlns:a16="http://schemas.microsoft.com/office/drawing/2014/main" id="{502485C7-A86D-4414-A95D-082151235608}"/>
              </a:ext>
            </a:extLst>
          </p:cNvPr>
          <p:cNvSpPr>
            <a:spLocks noGrp="1"/>
          </p:cNvSpPr>
          <p:nvPr>
            <p:ph type="body" idx="1"/>
          </p:nvPr>
        </p:nvSpPr>
        <p:spPr/>
        <p:txBody>
          <a:bodyPr/>
          <a:lstStyle/>
          <a:p>
            <a:pPr algn="l">
              <a:buFont typeface="+mj-lt"/>
              <a:buAutoNum type="arabicPeriod"/>
            </a:pPr>
            <a:r>
              <a:rPr lang="en-AU" sz="2200" b="0" i="0" dirty="0">
                <a:solidFill>
                  <a:srgbClr val="2A2A2A"/>
                </a:solidFill>
                <a:effectLst/>
                <a:latin typeface="+mn-lt"/>
              </a:rPr>
              <a:t> How did the Practice Leader use the skills of asking questions and listening in this conversation?</a:t>
            </a:r>
          </a:p>
          <a:p>
            <a:pPr algn="l">
              <a:buFont typeface="+mj-lt"/>
              <a:buAutoNum type="arabicPeriod"/>
            </a:pPr>
            <a:r>
              <a:rPr lang="en-AU" sz="2200" b="0" i="0" dirty="0">
                <a:solidFill>
                  <a:srgbClr val="2A2A2A"/>
                </a:solidFill>
                <a:effectLst/>
                <a:latin typeface="+mn-lt"/>
              </a:rPr>
              <a:t> Think about where you work. When and how often are there opportunities for unplanned informal supervision with the staff you manage?</a:t>
            </a:r>
          </a:p>
          <a:p>
            <a:pPr marL="0" indent="0">
              <a:buNone/>
            </a:pPr>
            <a:endParaRPr lang="en-AU" dirty="0"/>
          </a:p>
        </p:txBody>
      </p:sp>
    </p:spTree>
    <p:extLst>
      <p:ext uri="{BB962C8B-B14F-4D97-AF65-F5344CB8AC3E}">
        <p14:creationId xmlns:p14="http://schemas.microsoft.com/office/powerpoint/2010/main" val="20015903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98C3-E2D4-4090-8ACA-71686D315D49}"/>
              </a:ext>
            </a:extLst>
          </p:cNvPr>
          <p:cNvSpPr>
            <a:spLocks noGrp="1"/>
          </p:cNvSpPr>
          <p:nvPr>
            <p:ph type="title"/>
          </p:nvPr>
        </p:nvSpPr>
        <p:spPr>
          <a:xfrm>
            <a:off x="273689" y="156227"/>
            <a:ext cx="10944191" cy="836960"/>
          </a:xfrm>
        </p:spPr>
        <p:txBody>
          <a:bodyPr/>
          <a:lstStyle/>
          <a:p>
            <a:r>
              <a:rPr kumimoji="0" lang="en-AU" altLang="en-US" sz="3600" b="1" i="0" u="none" strike="noStrike" kern="1200" cap="none" spc="0" normalizeH="0" baseline="0" noProof="0" dirty="0">
                <a:ln>
                  <a:noFill/>
                </a:ln>
                <a:solidFill>
                  <a:srgbClr val="E52212"/>
                </a:solidFill>
                <a:effectLst/>
                <a:uLnTx/>
                <a:uFillTx/>
                <a:latin typeface="Calibri" panose="020F0502020204030204"/>
                <a:ea typeface="Roboto Condensed" panose="02000000000000000000" pitchFamily="2" charset="0"/>
              </a:rPr>
              <a:t>Supervision Skills</a:t>
            </a:r>
            <a:endParaRPr lang="en-AU" dirty="0"/>
          </a:p>
        </p:txBody>
      </p:sp>
      <p:sp>
        <p:nvSpPr>
          <p:cNvPr id="3" name="Text Placeholder 2">
            <a:extLst>
              <a:ext uri="{FF2B5EF4-FFF2-40B4-BE49-F238E27FC236}">
                <a16:creationId xmlns:a16="http://schemas.microsoft.com/office/drawing/2014/main" id="{218FFCC7-2BAC-4E2C-9AEC-07D460921AB2}"/>
              </a:ext>
            </a:extLst>
          </p:cNvPr>
          <p:cNvSpPr>
            <a:spLocks noGrp="1"/>
          </p:cNvSpPr>
          <p:nvPr>
            <p:ph type="body" idx="1"/>
          </p:nvPr>
        </p:nvSpPr>
        <p:spPr>
          <a:xfrm>
            <a:off x="273689" y="1166018"/>
            <a:ext cx="10944191" cy="4525963"/>
          </a:xfrm>
        </p:spPr>
        <p:txBody>
          <a:bodyPr/>
          <a:lstStyle/>
          <a:p>
            <a:pPr marL="0" indent="0">
              <a:buNone/>
            </a:pPr>
            <a:r>
              <a:rPr lang="en-AU" sz="2000" i="1" dirty="0">
                <a:solidFill>
                  <a:schemeClr val="tx1"/>
                </a:solidFill>
                <a:latin typeface="+mn-lt"/>
              </a:rPr>
              <a:t>What skills did the Frontline Practice Leader use in this supervision?</a:t>
            </a:r>
          </a:p>
          <a:p>
            <a:r>
              <a:rPr lang="en-AU" sz="2000" b="1" dirty="0">
                <a:solidFill>
                  <a:schemeClr val="tx1"/>
                </a:solidFill>
                <a:latin typeface="+mn-lt"/>
              </a:rPr>
              <a:t>Asked open-ended questions </a:t>
            </a:r>
            <a:r>
              <a:rPr lang="en-AU" sz="2000" dirty="0">
                <a:solidFill>
                  <a:schemeClr val="tx1"/>
                </a:solidFill>
                <a:latin typeface="+mn-lt"/>
              </a:rPr>
              <a:t>–The FLPL asked: “How are you going supporting Paul at lawn bowls?”, “How so?” </a:t>
            </a:r>
          </a:p>
          <a:p>
            <a:r>
              <a:rPr lang="en-AU" sz="2000" b="1" dirty="0">
                <a:solidFill>
                  <a:schemeClr val="tx1"/>
                </a:solidFill>
                <a:latin typeface="+mn-lt"/>
              </a:rPr>
              <a:t>Listened Actively </a:t>
            </a:r>
            <a:r>
              <a:rPr lang="en-AU" sz="2000" dirty="0">
                <a:solidFill>
                  <a:schemeClr val="tx1"/>
                </a:solidFill>
                <a:latin typeface="+mn-lt"/>
              </a:rPr>
              <a:t>– the FLPL gives the support worker her full attention, nods and says “uh huh” to indicate she is listening, and she summaries the topic to ensure she has understood correctly and to move the conversation forward – “So what you’re saying is…”. </a:t>
            </a:r>
          </a:p>
          <a:p>
            <a:r>
              <a:rPr lang="en-AU" sz="2000" b="1" dirty="0">
                <a:solidFill>
                  <a:schemeClr val="tx1"/>
                </a:solidFill>
                <a:latin typeface="+mn-lt"/>
              </a:rPr>
              <a:t>Listened Openly </a:t>
            </a:r>
            <a:r>
              <a:rPr lang="en-AU" sz="2000" dirty="0">
                <a:solidFill>
                  <a:schemeClr val="tx1"/>
                </a:solidFill>
                <a:latin typeface="+mn-lt"/>
              </a:rPr>
              <a:t>– the FLPL listens to the support worker describe the problem and then continues to ask questions to fully understand the problem. For example, “Can you tell me what happens when you get to lawn bowls?” </a:t>
            </a:r>
          </a:p>
          <a:p>
            <a:r>
              <a:rPr lang="en-AU" sz="2000" b="1" dirty="0">
                <a:solidFill>
                  <a:schemeClr val="tx1"/>
                </a:solidFill>
                <a:latin typeface="+mn-lt"/>
              </a:rPr>
              <a:t>Reinforced good support </a:t>
            </a:r>
            <a:r>
              <a:rPr lang="en-AU" sz="2000" dirty="0">
                <a:solidFill>
                  <a:schemeClr val="tx1"/>
                </a:solidFill>
                <a:latin typeface="+mn-lt"/>
              </a:rPr>
              <a:t>– identifies where the support worker performed well. </a:t>
            </a:r>
          </a:p>
          <a:p>
            <a:r>
              <a:rPr lang="en-AU" sz="2000" b="1" dirty="0">
                <a:solidFill>
                  <a:schemeClr val="tx1"/>
                </a:solidFill>
                <a:latin typeface="+mn-lt"/>
              </a:rPr>
              <a:t>Problem solved with the support worker </a:t>
            </a:r>
          </a:p>
          <a:p>
            <a:r>
              <a:rPr lang="en-AU" sz="2000" b="1" dirty="0">
                <a:solidFill>
                  <a:schemeClr val="tx1"/>
                </a:solidFill>
                <a:latin typeface="+mn-lt"/>
              </a:rPr>
              <a:t>Provided a suggestion after fully understanding the problem </a:t>
            </a:r>
            <a:r>
              <a:rPr lang="en-AU" sz="2000" dirty="0">
                <a:solidFill>
                  <a:schemeClr val="tx1"/>
                </a:solidFill>
                <a:latin typeface="+mn-lt"/>
              </a:rPr>
              <a:t>– The FLPL shares with the support worker her knowledge and expertise to help develop the support worker’s practice. </a:t>
            </a:r>
          </a:p>
          <a:p>
            <a:endParaRPr lang="en-AU" dirty="0">
              <a:solidFill>
                <a:schemeClr val="tx1"/>
              </a:solidFill>
              <a:latin typeface="+mn-lt"/>
            </a:endParaRPr>
          </a:p>
        </p:txBody>
      </p:sp>
    </p:spTree>
    <p:extLst>
      <p:ext uri="{BB962C8B-B14F-4D97-AF65-F5344CB8AC3E}">
        <p14:creationId xmlns:p14="http://schemas.microsoft.com/office/powerpoint/2010/main" val="40330591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FF05-B89F-4F58-985B-01C3E62632A6}"/>
              </a:ext>
            </a:extLst>
          </p:cNvPr>
          <p:cNvSpPr>
            <a:spLocks noGrp="1"/>
          </p:cNvSpPr>
          <p:nvPr>
            <p:ph type="title"/>
          </p:nvPr>
        </p:nvSpPr>
        <p:spPr/>
        <p:txBody>
          <a:bodyPr/>
          <a:lstStyle/>
          <a:p>
            <a:r>
              <a:rPr lang="en-US" sz="3600" dirty="0">
                <a:solidFill>
                  <a:srgbClr val="FF0000"/>
                </a:solidFill>
                <a:latin typeface="+mn-lt"/>
              </a:rPr>
              <a:t>Activity: Conduct a supervision session</a:t>
            </a:r>
            <a:endParaRPr lang="en-AU" sz="3600" dirty="0">
              <a:solidFill>
                <a:srgbClr val="FF0000"/>
              </a:solidFill>
              <a:latin typeface="+mn-lt"/>
            </a:endParaRPr>
          </a:p>
        </p:txBody>
      </p:sp>
      <p:sp>
        <p:nvSpPr>
          <p:cNvPr id="3" name="Text Placeholder 2">
            <a:extLst>
              <a:ext uri="{FF2B5EF4-FFF2-40B4-BE49-F238E27FC236}">
                <a16:creationId xmlns:a16="http://schemas.microsoft.com/office/drawing/2014/main" id="{6D8313B3-38E3-4182-B3C8-CADCD6AD77E4}"/>
              </a:ext>
            </a:extLst>
          </p:cNvPr>
          <p:cNvSpPr>
            <a:spLocks noGrp="1"/>
          </p:cNvSpPr>
          <p:nvPr>
            <p:ph type="body" idx="1"/>
          </p:nvPr>
        </p:nvSpPr>
        <p:spPr/>
        <p:txBody>
          <a:bodyPr>
            <a:normAutofit/>
          </a:bodyPr>
          <a:lstStyle/>
          <a:p>
            <a:pPr marL="0" indent="0">
              <a:buClr>
                <a:srgbClr val="FF0000"/>
              </a:buClr>
              <a:buNone/>
            </a:pPr>
            <a:r>
              <a:rPr lang="en-AU" sz="2400" dirty="0">
                <a:solidFill>
                  <a:schemeClr val="tx1"/>
                </a:solidFill>
                <a:latin typeface="+mn-lt"/>
              </a:rPr>
              <a:t>Work in pairs - one person is the supervisor and the other is supervisee – and conduct a supervision session. </a:t>
            </a:r>
          </a:p>
          <a:p>
            <a:pPr lvl="1">
              <a:buClr>
                <a:srgbClr val="FF0000"/>
              </a:buClr>
              <a:buFont typeface="Arial" panose="020B0604020202020204" pitchFamily="34" charset="0"/>
              <a:buChar char="•"/>
            </a:pPr>
            <a:r>
              <a:rPr lang="en-AU" sz="2400" b="1" dirty="0">
                <a:solidFill>
                  <a:schemeClr val="tx1"/>
                </a:solidFill>
                <a:latin typeface="+mn-lt"/>
              </a:rPr>
              <a:t>Supervisor,</a:t>
            </a:r>
            <a:r>
              <a:rPr lang="en-AU" sz="2400" dirty="0">
                <a:solidFill>
                  <a:schemeClr val="tx1"/>
                </a:solidFill>
                <a:latin typeface="+mn-lt"/>
              </a:rPr>
              <a:t> help the supervisee to:</a:t>
            </a:r>
          </a:p>
          <a:p>
            <a:pPr lvl="3">
              <a:buClr>
                <a:srgbClr val="FF0000"/>
              </a:buClr>
              <a:buSzPct val="100000"/>
            </a:pPr>
            <a:r>
              <a:rPr lang="en-AU" sz="2400" dirty="0">
                <a:solidFill>
                  <a:schemeClr val="tx1"/>
                </a:solidFill>
                <a:latin typeface="+mn-lt"/>
              </a:rPr>
              <a:t>reflect on how they are going in providing Active Support</a:t>
            </a:r>
          </a:p>
          <a:p>
            <a:pPr lvl="3">
              <a:buClr>
                <a:srgbClr val="FF0000"/>
              </a:buClr>
              <a:buSzPct val="100000"/>
            </a:pPr>
            <a:r>
              <a:rPr lang="en-AU" sz="2400" dirty="0">
                <a:solidFill>
                  <a:schemeClr val="tx1"/>
                </a:solidFill>
                <a:latin typeface="+mn-lt"/>
              </a:rPr>
              <a:t>identify where they are working well and can improve</a:t>
            </a:r>
          </a:p>
          <a:p>
            <a:pPr lvl="3">
              <a:buClr>
                <a:srgbClr val="FF0000"/>
              </a:buClr>
              <a:buSzPct val="100000"/>
            </a:pPr>
            <a:r>
              <a:rPr lang="en-AU" sz="2400" dirty="0">
                <a:solidFill>
                  <a:schemeClr val="tx1"/>
                </a:solidFill>
                <a:latin typeface="+mn-lt"/>
              </a:rPr>
              <a:t>identify goals and a plan to improve practice</a:t>
            </a:r>
          </a:p>
          <a:p>
            <a:pPr lvl="1">
              <a:buClr>
                <a:srgbClr val="FF0000"/>
              </a:buClr>
              <a:buFont typeface="Arial" panose="020B0604020202020204" pitchFamily="34" charset="0"/>
              <a:buChar char="•"/>
            </a:pPr>
            <a:r>
              <a:rPr lang="en-AU" sz="2400" dirty="0">
                <a:solidFill>
                  <a:schemeClr val="tx1"/>
                </a:solidFill>
                <a:latin typeface="+mn-lt"/>
              </a:rPr>
              <a:t>Use the skills of asking effective questions, active and open listening</a:t>
            </a:r>
          </a:p>
          <a:p>
            <a:pPr lvl="1">
              <a:buClr>
                <a:srgbClr val="FF0000"/>
              </a:buClr>
              <a:buFont typeface="Arial" panose="020B0604020202020204" pitchFamily="34" charset="0"/>
              <a:buChar char="•"/>
            </a:pPr>
            <a:r>
              <a:rPr lang="en-AU" sz="2400" dirty="0">
                <a:solidFill>
                  <a:schemeClr val="tx1"/>
                </a:solidFill>
                <a:latin typeface="+mn-lt"/>
              </a:rPr>
              <a:t>Once done, switch so that each person has a turn as the supervisor and supervisee. </a:t>
            </a:r>
          </a:p>
        </p:txBody>
      </p:sp>
    </p:spTree>
    <p:extLst>
      <p:ext uri="{BB962C8B-B14F-4D97-AF65-F5344CB8AC3E}">
        <p14:creationId xmlns:p14="http://schemas.microsoft.com/office/powerpoint/2010/main" val="25651114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8610-E3FF-43F9-8EB5-4C4C338EE948}"/>
              </a:ext>
            </a:extLst>
          </p:cNvPr>
          <p:cNvSpPr>
            <a:spLocks noGrp="1"/>
          </p:cNvSpPr>
          <p:nvPr>
            <p:ph type="title"/>
          </p:nvPr>
        </p:nvSpPr>
        <p:spPr/>
        <p:txBody>
          <a:bodyPr/>
          <a:lstStyle/>
          <a:p>
            <a:r>
              <a:rPr lang="en-AU" sz="3600" dirty="0">
                <a:latin typeface="+mn-lt"/>
              </a:rPr>
              <a:t>Summary: Supervision</a:t>
            </a:r>
          </a:p>
        </p:txBody>
      </p:sp>
      <p:sp>
        <p:nvSpPr>
          <p:cNvPr id="3" name="Text Placeholder 2">
            <a:extLst>
              <a:ext uri="{FF2B5EF4-FFF2-40B4-BE49-F238E27FC236}">
                <a16:creationId xmlns:a16="http://schemas.microsoft.com/office/drawing/2014/main" id="{D9583441-8328-4A9D-848A-CF335B5EA827}"/>
              </a:ext>
            </a:extLst>
          </p:cNvPr>
          <p:cNvSpPr>
            <a:spLocks noGrp="1"/>
          </p:cNvSpPr>
          <p:nvPr>
            <p:ph type="body" idx="1"/>
          </p:nvPr>
        </p:nvSpPr>
        <p:spPr/>
        <p:txBody>
          <a:bodyPr/>
          <a:lstStyle/>
          <a:p>
            <a:pPr>
              <a:buFont typeface="Arial" panose="020B0604020202020204" pitchFamily="34" charset="0"/>
              <a:buChar char="•"/>
            </a:pPr>
            <a:r>
              <a:rPr lang="en-AU" sz="2200" dirty="0">
                <a:solidFill>
                  <a:schemeClr val="tx1"/>
                </a:solidFill>
                <a:latin typeface="+mn-lt"/>
              </a:rPr>
              <a:t>Frontline Practice Leaders need to have regular planned formal supervision with staff and recognise and use opportunities for other types of supervision.</a:t>
            </a:r>
          </a:p>
          <a:p>
            <a:pPr>
              <a:buFont typeface="Arial" panose="020B0604020202020204" pitchFamily="34" charset="0"/>
              <a:buChar char="•"/>
            </a:pPr>
            <a:r>
              <a:rPr lang="en-AU" sz="2200" dirty="0">
                <a:solidFill>
                  <a:schemeClr val="tx1"/>
                </a:solidFill>
                <a:latin typeface="+mn-lt"/>
              </a:rPr>
              <a:t>Conducting supervision with staff is a skill. </a:t>
            </a:r>
          </a:p>
          <a:p>
            <a:pPr>
              <a:buFont typeface="Arial" panose="020B0604020202020204" pitchFamily="34" charset="0"/>
              <a:buChar char="•"/>
            </a:pPr>
            <a:r>
              <a:rPr lang="en-AU" sz="2200" dirty="0">
                <a:solidFill>
                  <a:schemeClr val="tx1"/>
                </a:solidFill>
                <a:latin typeface="+mn-lt"/>
              </a:rPr>
              <a:t>Supervision needs to focus on staff practice and quality of life.</a:t>
            </a:r>
          </a:p>
        </p:txBody>
      </p:sp>
    </p:spTree>
    <p:extLst>
      <p:ext uri="{BB962C8B-B14F-4D97-AF65-F5344CB8AC3E}">
        <p14:creationId xmlns:p14="http://schemas.microsoft.com/office/powerpoint/2010/main" val="26814318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9FD4-B429-4833-B002-AA62AE165A6E}"/>
              </a:ext>
            </a:extLst>
          </p:cNvPr>
          <p:cNvSpPr>
            <a:spLocks noGrp="1"/>
          </p:cNvSpPr>
          <p:nvPr>
            <p:ph type="title"/>
          </p:nvPr>
        </p:nvSpPr>
        <p:spPr/>
        <p:txBody>
          <a:bodyPr/>
          <a:lstStyle/>
          <a:p>
            <a:r>
              <a:rPr lang="en-AU" sz="3600" dirty="0">
                <a:latin typeface="+mn-lt"/>
              </a:rPr>
              <a:t>Facilitating Team Work and Team Meetings</a:t>
            </a:r>
          </a:p>
        </p:txBody>
      </p:sp>
      <p:sp>
        <p:nvSpPr>
          <p:cNvPr id="3" name="Text Placeholder 2">
            <a:extLst>
              <a:ext uri="{FF2B5EF4-FFF2-40B4-BE49-F238E27FC236}">
                <a16:creationId xmlns:a16="http://schemas.microsoft.com/office/drawing/2014/main" id="{266BF545-AC5A-4666-B72A-08CD0496B2AF}"/>
              </a:ext>
            </a:extLst>
          </p:cNvPr>
          <p:cNvSpPr>
            <a:spLocks noGrp="1"/>
          </p:cNvSpPr>
          <p:nvPr>
            <p:ph type="body" idx="1"/>
          </p:nvPr>
        </p:nvSpPr>
        <p:spPr>
          <a:xfrm>
            <a:off x="624418" y="1756064"/>
            <a:ext cx="10944191" cy="4394895"/>
          </a:xfrm>
        </p:spPr>
        <p:txBody>
          <a:bodyPr/>
          <a:lstStyle/>
          <a:p>
            <a:pPr>
              <a:buFont typeface="Arial" panose="020B0604020202020204" pitchFamily="34" charset="0"/>
              <a:buChar char="•"/>
            </a:pPr>
            <a:r>
              <a:rPr lang="en-AU" sz="2000" dirty="0">
                <a:solidFill>
                  <a:schemeClr val="tx1"/>
                </a:solidFill>
                <a:latin typeface="+mn-lt"/>
              </a:rPr>
              <a:t>Frontline staff in disability services work in teams. </a:t>
            </a:r>
          </a:p>
          <a:p>
            <a:pPr>
              <a:buFont typeface="Arial" panose="020B0604020202020204" pitchFamily="34" charset="0"/>
              <a:buChar char="•"/>
            </a:pPr>
            <a:r>
              <a:rPr lang="en-AU" sz="2000" dirty="0">
                <a:solidFill>
                  <a:schemeClr val="tx1"/>
                </a:solidFill>
                <a:latin typeface="+mn-lt"/>
              </a:rPr>
              <a:t>Team members have to work together, communicate, interact and problem solve collectively to achieve common goals. </a:t>
            </a:r>
          </a:p>
          <a:p>
            <a:pPr>
              <a:buFont typeface="Arial" panose="020B0604020202020204" pitchFamily="34" charset="0"/>
              <a:buChar char="•"/>
            </a:pPr>
            <a:r>
              <a:rPr lang="en-AU" sz="2000" dirty="0">
                <a:solidFill>
                  <a:schemeClr val="tx1"/>
                </a:solidFill>
                <a:latin typeface="+mn-lt"/>
              </a:rPr>
              <a:t>Team meetings enable these things to happen.</a:t>
            </a:r>
          </a:p>
          <a:p>
            <a:endParaRPr lang="en-AU" sz="2000" dirty="0">
              <a:solidFill>
                <a:schemeClr val="tx1"/>
              </a:solidFill>
              <a:latin typeface="+mn-lt"/>
            </a:endParaRPr>
          </a:p>
        </p:txBody>
      </p:sp>
      <p:pic>
        <p:nvPicPr>
          <p:cNvPr id="5" name="Picture 4" descr="A picture containing text, businesscard&#10;&#10;Description automatically generated">
            <a:extLst>
              <a:ext uri="{FF2B5EF4-FFF2-40B4-BE49-F238E27FC236}">
                <a16:creationId xmlns:a16="http://schemas.microsoft.com/office/drawing/2014/main" id="{A940837C-515C-45E6-B433-793288E0C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57330"/>
            <a:ext cx="4193159" cy="4080933"/>
          </a:xfrm>
          <a:prstGeom prst="rect">
            <a:avLst/>
          </a:prstGeom>
        </p:spPr>
      </p:pic>
    </p:spTree>
    <p:extLst>
      <p:ext uri="{BB962C8B-B14F-4D97-AF65-F5344CB8AC3E}">
        <p14:creationId xmlns:p14="http://schemas.microsoft.com/office/powerpoint/2010/main" val="2659163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8CFB-ACEB-43B1-8DCC-452CAB30E091}"/>
              </a:ext>
            </a:extLst>
          </p:cNvPr>
          <p:cNvSpPr>
            <a:spLocks noGrp="1"/>
          </p:cNvSpPr>
          <p:nvPr>
            <p:ph type="title"/>
          </p:nvPr>
        </p:nvSpPr>
        <p:spPr/>
        <p:txBody>
          <a:bodyPr/>
          <a:lstStyle/>
          <a:p>
            <a:r>
              <a:rPr lang="en-AU" sz="3600" dirty="0">
                <a:latin typeface="+mn-lt"/>
              </a:rPr>
              <a:t>Team Meetings are used to…</a:t>
            </a:r>
            <a:br>
              <a:rPr lang="en-AU" sz="3600" dirty="0">
                <a:latin typeface="+mn-lt"/>
              </a:rPr>
            </a:br>
            <a:endParaRPr lang="en-AU" sz="3600" dirty="0">
              <a:latin typeface="+mn-lt"/>
            </a:endParaRPr>
          </a:p>
        </p:txBody>
      </p:sp>
      <p:sp>
        <p:nvSpPr>
          <p:cNvPr id="3" name="Text Placeholder 2">
            <a:extLst>
              <a:ext uri="{FF2B5EF4-FFF2-40B4-BE49-F238E27FC236}">
                <a16:creationId xmlns:a16="http://schemas.microsoft.com/office/drawing/2014/main" id="{D53275D7-B0D8-4F93-91B3-F8A8842A67B3}"/>
              </a:ext>
            </a:extLst>
          </p:cNvPr>
          <p:cNvSpPr>
            <a:spLocks noGrp="1"/>
          </p:cNvSpPr>
          <p:nvPr>
            <p:ph type="body" idx="1"/>
          </p:nvPr>
        </p:nvSpPr>
        <p:spPr/>
        <p:txBody>
          <a:bodyPr/>
          <a:lstStyle/>
          <a:p>
            <a:pPr>
              <a:buFont typeface="Arial" panose="020B0604020202020204" pitchFamily="34" charset="0"/>
              <a:buChar char="•"/>
            </a:pPr>
            <a:r>
              <a:rPr lang="en-AU" sz="2000" b="1" dirty="0">
                <a:solidFill>
                  <a:schemeClr val="tx1"/>
                </a:solidFill>
                <a:latin typeface="+mn-lt"/>
              </a:rPr>
              <a:t>Review and discuss the quality of life of each person you support</a:t>
            </a:r>
            <a:r>
              <a:rPr lang="en-AU" sz="2000" dirty="0">
                <a:solidFill>
                  <a:schemeClr val="tx1"/>
                </a:solidFill>
                <a:latin typeface="+mn-lt"/>
              </a:rPr>
              <a:t>, by asking how is their quality of life, how could it be improved, what support is required?</a:t>
            </a:r>
          </a:p>
          <a:p>
            <a:pPr>
              <a:buFont typeface="Arial" panose="020B0604020202020204" pitchFamily="34" charset="0"/>
              <a:buChar char="•"/>
            </a:pPr>
            <a:r>
              <a:rPr lang="en-AU" sz="2000" b="1" dirty="0">
                <a:solidFill>
                  <a:schemeClr val="tx1"/>
                </a:solidFill>
                <a:latin typeface="+mn-lt"/>
              </a:rPr>
              <a:t>Develop team members’ skills in Active Support </a:t>
            </a:r>
            <a:r>
              <a:rPr lang="en-AU" sz="2000" dirty="0">
                <a:solidFill>
                  <a:schemeClr val="tx1"/>
                </a:solidFill>
                <a:latin typeface="+mn-lt"/>
              </a:rPr>
              <a:t>by sharing ideas and examples of good practice.  </a:t>
            </a:r>
          </a:p>
          <a:p>
            <a:pPr>
              <a:buFont typeface="Arial" panose="020B0604020202020204" pitchFamily="34" charset="0"/>
              <a:buChar char="•"/>
            </a:pPr>
            <a:r>
              <a:rPr lang="en-AU" sz="2000" b="1" dirty="0">
                <a:solidFill>
                  <a:schemeClr val="tx1"/>
                </a:solidFill>
                <a:latin typeface="+mn-lt"/>
              </a:rPr>
              <a:t>Establish consistency across staff </a:t>
            </a:r>
            <a:r>
              <a:rPr lang="en-AU" sz="2000" dirty="0">
                <a:solidFill>
                  <a:schemeClr val="tx1"/>
                </a:solidFill>
                <a:latin typeface="+mn-lt"/>
              </a:rPr>
              <a:t>by sharing information about the best way to provide support and agreeing how support will be delivered.</a:t>
            </a:r>
          </a:p>
          <a:p>
            <a:pPr>
              <a:buFont typeface="Arial" panose="020B0604020202020204" pitchFamily="34" charset="0"/>
              <a:buChar char="•"/>
            </a:pPr>
            <a:r>
              <a:rPr lang="en-AU" sz="2000" b="1" dirty="0">
                <a:solidFill>
                  <a:schemeClr val="tx1"/>
                </a:solidFill>
                <a:latin typeface="+mn-lt"/>
              </a:rPr>
              <a:t>Share information and problem solve </a:t>
            </a:r>
            <a:r>
              <a:rPr lang="en-AU" sz="2000" dirty="0">
                <a:solidFill>
                  <a:schemeClr val="tx1"/>
                </a:solidFill>
                <a:latin typeface="+mn-lt"/>
              </a:rPr>
              <a:t>by discussing what staff have tried, what has and hasn’t worked, and learning from each other.</a:t>
            </a:r>
          </a:p>
          <a:p>
            <a:pPr>
              <a:buFont typeface="Arial" panose="020B0604020202020204" pitchFamily="34" charset="0"/>
              <a:buChar char="•"/>
            </a:pPr>
            <a:r>
              <a:rPr lang="en-AU" sz="2000" b="1" dirty="0">
                <a:solidFill>
                  <a:schemeClr val="tx1"/>
                </a:solidFill>
                <a:latin typeface="+mn-lt"/>
              </a:rPr>
              <a:t>Clarify</a:t>
            </a:r>
            <a:r>
              <a:rPr lang="en-AU" sz="2000" dirty="0">
                <a:solidFill>
                  <a:schemeClr val="tx1"/>
                </a:solidFill>
                <a:latin typeface="+mn-lt"/>
              </a:rPr>
              <a:t> </a:t>
            </a:r>
            <a:r>
              <a:rPr lang="en-AU" sz="2000" b="1" dirty="0">
                <a:solidFill>
                  <a:schemeClr val="tx1"/>
                </a:solidFill>
                <a:latin typeface="+mn-lt"/>
              </a:rPr>
              <a:t>key objectives and expectations </a:t>
            </a:r>
            <a:r>
              <a:rPr lang="en-AU" sz="2000" dirty="0">
                <a:solidFill>
                  <a:schemeClr val="tx1"/>
                </a:solidFill>
                <a:latin typeface="+mn-lt"/>
              </a:rPr>
              <a:t>in the service.</a:t>
            </a:r>
          </a:p>
          <a:p>
            <a:pPr>
              <a:buFont typeface="Arial" panose="020B0604020202020204" pitchFamily="34" charset="0"/>
              <a:buChar char="•"/>
            </a:pPr>
            <a:r>
              <a:rPr lang="en-AU" sz="2000" b="1" dirty="0">
                <a:solidFill>
                  <a:schemeClr val="tx1"/>
                </a:solidFill>
                <a:latin typeface="+mn-lt"/>
              </a:rPr>
              <a:t>Shape team culture</a:t>
            </a:r>
            <a:endParaRPr lang="en-AU" sz="2000" dirty="0">
              <a:solidFill>
                <a:schemeClr val="tx1"/>
              </a:solidFill>
              <a:latin typeface="+mn-lt"/>
            </a:endParaRPr>
          </a:p>
          <a:p>
            <a:pPr>
              <a:buFont typeface="Arial" panose="020B0604020202020204" pitchFamily="34" charset="0"/>
              <a:buChar char="•"/>
            </a:pPr>
            <a:r>
              <a:rPr lang="en-AU" sz="2000" b="1" dirty="0">
                <a:solidFill>
                  <a:schemeClr val="tx1"/>
                </a:solidFill>
                <a:latin typeface="+mn-lt"/>
              </a:rPr>
              <a:t>Enhance peer relationships</a:t>
            </a:r>
          </a:p>
          <a:p>
            <a:endParaRPr lang="en-AU" dirty="0"/>
          </a:p>
        </p:txBody>
      </p:sp>
    </p:spTree>
    <p:extLst>
      <p:ext uri="{BB962C8B-B14F-4D97-AF65-F5344CB8AC3E}">
        <p14:creationId xmlns:p14="http://schemas.microsoft.com/office/powerpoint/2010/main" val="27944513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4307-08E5-47B4-B7BF-28FEE5438EB7}"/>
              </a:ext>
            </a:extLst>
          </p:cNvPr>
          <p:cNvSpPr>
            <a:spLocks noGrp="1"/>
          </p:cNvSpPr>
          <p:nvPr>
            <p:ph type="title"/>
          </p:nvPr>
        </p:nvSpPr>
        <p:spPr>
          <a:xfrm>
            <a:off x="160955" y="118649"/>
            <a:ext cx="10944191" cy="836960"/>
          </a:xfrm>
        </p:spPr>
        <p:txBody>
          <a:bodyPr/>
          <a:lstStyle/>
          <a:p>
            <a:r>
              <a:rPr lang="en-AU" sz="3600" dirty="0">
                <a:latin typeface="+mn-lt"/>
              </a:rPr>
              <a:t>Preparing for Team Meetings</a:t>
            </a:r>
          </a:p>
        </p:txBody>
      </p:sp>
      <p:sp>
        <p:nvSpPr>
          <p:cNvPr id="3" name="Text Placeholder 2">
            <a:extLst>
              <a:ext uri="{FF2B5EF4-FFF2-40B4-BE49-F238E27FC236}">
                <a16:creationId xmlns:a16="http://schemas.microsoft.com/office/drawing/2014/main" id="{5BAE1387-4D20-45C3-8E05-64A37AFCADEC}"/>
              </a:ext>
            </a:extLst>
          </p:cNvPr>
          <p:cNvSpPr>
            <a:spLocks noGrp="1"/>
          </p:cNvSpPr>
          <p:nvPr>
            <p:ph type="body" idx="1"/>
          </p:nvPr>
        </p:nvSpPr>
        <p:spPr>
          <a:xfrm>
            <a:off x="160955" y="955609"/>
            <a:ext cx="10944191" cy="4699349"/>
          </a:xfrm>
        </p:spPr>
        <p:txBody>
          <a:bodyPr/>
          <a:lstStyle/>
          <a:p>
            <a:pPr>
              <a:buFont typeface="Arial" panose="020B0604020202020204" pitchFamily="34" charset="0"/>
              <a:buChar char="•"/>
            </a:pPr>
            <a:r>
              <a:rPr lang="en-AU" sz="2000" b="0" i="0" dirty="0">
                <a:solidFill>
                  <a:srgbClr val="2A2A2A"/>
                </a:solidFill>
                <a:effectLst/>
                <a:latin typeface="+mn-lt"/>
              </a:rPr>
              <a:t>Before the meeting prepare the agenda. </a:t>
            </a:r>
          </a:p>
          <a:p>
            <a:pPr>
              <a:buFont typeface="Arial" panose="020B0604020202020204" pitchFamily="34" charset="0"/>
              <a:buChar char="•"/>
            </a:pPr>
            <a:r>
              <a:rPr lang="en-AU" sz="2000" b="0" i="0" dirty="0">
                <a:solidFill>
                  <a:srgbClr val="2A2A2A"/>
                </a:solidFill>
                <a:effectLst/>
                <a:latin typeface="+mn-lt"/>
              </a:rPr>
              <a:t>Ensure the agenda reflects the priorities for improving the quality of life of the people you support in this service.</a:t>
            </a:r>
          </a:p>
          <a:p>
            <a:pPr algn="l">
              <a:buFont typeface="Arial" panose="020B0604020202020204" pitchFamily="34" charset="0"/>
              <a:buChar char="•"/>
            </a:pPr>
            <a:r>
              <a:rPr lang="en-AU" sz="2000" b="0" i="0" dirty="0">
                <a:solidFill>
                  <a:srgbClr val="2A2A2A"/>
                </a:solidFill>
                <a:effectLst/>
                <a:latin typeface="+mn-lt"/>
              </a:rPr>
              <a:t>Tips for preparing an agenda:</a:t>
            </a:r>
          </a:p>
          <a:p>
            <a:pPr lvl="1">
              <a:buFont typeface="Arial" panose="020B0604020202020204" pitchFamily="34" charset="0"/>
              <a:buChar char="•"/>
            </a:pPr>
            <a:r>
              <a:rPr lang="en-AU" sz="2000" b="0" i="0" dirty="0">
                <a:solidFill>
                  <a:srgbClr val="2A2A2A"/>
                </a:solidFill>
                <a:effectLst/>
                <a:latin typeface="+mn-lt"/>
              </a:rPr>
              <a:t>​</a:t>
            </a:r>
            <a:r>
              <a:rPr lang="en-AU" sz="2000" b="1" i="0" dirty="0">
                <a:solidFill>
                  <a:srgbClr val="2A2A2A"/>
                </a:solidFill>
                <a:effectLst/>
                <a:latin typeface="+mn-lt"/>
              </a:rPr>
              <a:t>Be clear what you want to achieve in the meeting</a:t>
            </a:r>
            <a:r>
              <a:rPr lang="en-AU" sz="2000" b="0" i="0" dirty="0">
                <a:solidFill>
                  <a:srgbClr val="2A2A2A"/>
                </a:solidFill>
                <a:effectLst/>
                <a:latin typeface="+mn-lt"/>
              </a:rPr>
              <a:t>. E.g., generate new ideas about enhancing a person’s quality of life and share examples of good practice.</a:t>
            </a:r>
          </a:p>
          <a:p>
            <a:pPr lvl="1">
              <a:buFont typeface="Arial" panose="020B0604020202020204" pitchFamily="34" charset="0"/>
              <a:buChar char="•"/>
            </a:pPr>
            <a:r>
              <a:rPr lang="en-AU" sz="2000" b="1" i="0" dirty="0">
                <a:solidFill>
                  <a:srgbClr val="2A2A2A"/>
                </a:solidFill>
                <a:effectLst/>
                <a:latin typeface="+mn-lt"/>
              </a:rPr>
              <a:t>Work out how you will achieve your aim for the meeting.</a:t>
            </a:r>
            <a:r>
              <a:rPr lang="en-AU" sz="2000" b="0" i="0" dirty="0">
                <a:solidFill>
                  <a:srgbClr val="2A2A2A"/>
                </a:solidFill>
                <a:effectLst/>
                <a:latin typeface="+mn-lt"/>
              </a:rPr>
              <a:t> E.g., how will you encourage staff to share examples of their practice?</a:t>
            </a:r>
          </a:p>
          <a:p>
            <a:pPr lvl="1">
              <a:buFont typeface="Arial" panose="020B0604020202020204" pitchFamily="34" charset="0"/>
              <a:buChar char="•"/>
            </a:pPr>
            <a:r>
              <a:rPr lang="en-AU" sz="2000" b="1" i="0" dirty="0">
                <a:solidFill>
                  <a:srgbClr val="2A2A2A"/>
                </a:solidFill>
                <a:effectLst/>
                <a:latin typeface="+mn-lt"/>
              </a:rPr>
              <a:t>Allocate time for each item </a:t>
            </a:r>
            <a:r>
              <a:rPr lang="en-AU" sz="2000" b="0" i="0" dirty="0">
                <a:solidFill>
                  <a:srgbClr val="2A2A2A"/>
                </a:solidFill>
                <a:effectLst/>
                <a:latin typeface="+mn-lt"/>
              </a:rPr>
              <a:t>to make sure you have sufficient time to discuss everything on the agenda.</a:t>
            </a:r>
          </a:p>
          <a:p>
            <a:pPr lvl="1">
              <a:buFont typeface="Arial" panose="020B0604020202020204" pitchFamily="34" charset="0"/>
              <a:buChar char="•"/>
            </a:pPr>
            <a:r>
              <a:rPr lang="en-AU" sz="2000" b="1" i="0" dirty="0">
                <a:solidFill>
                  <a:srgbClr val="2A2A2A"/>
                </a:solidFill>
                <a:effectLst/>
                <a:latin typeface="+mn-lt"/>
              </a:rPr>
              <a:t>Review minutes</a:t>
            </a:r>
            <a:r>
              <a:rPr lang="en-AU" sz="2000" b="0" i="0" dirty="0">
                <a:solidFill>
                  <a:srgbClr val="2A2A2A"/>
                </a:solidFill>
                <a:effectLst/>
                <a:latin typeface="+mn-lt"/>
              </a:rPr>
              <a:t> from the previous meeting and note topics that should have been followed up.</a:t>
            </a:r>
          </a:p>
          <a:p>
            <a:pPr lvl="1">
              <a:buFont typeface="Arial" panose="020B0604020202020204" pitchFamily="34" charset="0"/>
              <a:buChar char="•"/>
            </a:pPr>
            <a:r>
              <a:rPr lang="en-AU" sz="2000" b="1" i="0" dirty="0">
                <a:solidFill>
                  <a:srgbClr val="2A2A2A"/>
                </a:solidFill>
                <a:effectLst/>
                <a:latin typeface="+mn-lt"/>
              </a:rPr>
              <a:t>Review notes</a:t>
            </a:r>
            <a:r>
              <a:rPr lang="en-AU" sz="2000" b="0" i="0" dirty="0">
                <a:solidFill>
                  <a:srgbClr val="2A2A2A"/>
                </a:solidFill>
                <a:effectLst/>
                <a:latin typeface="+mn-lt"/>
              </a:rPr>
              <a:t> from observations and supervisions and look for patterns across team members.</a:t>
            </a:r>
          </a:p>
          <a:p>
            <a:pPr lvl="1">
              <a:buFont typeface="Arial" panose="020B0604020202020204" pitchFamily="34" charset="0"/>
              <a:buChar char="•"/>
            </a:pPr>
            <a:r>
              <a:rPr lang="en-AU" sz="2000" b="1" i="0" dirty="0">
                <a:solidFill>
                  <a:srgbClr val="2A2A2A"/>
                </a:solidFill>
                <a:effectLst/>
                <a:latin typeface="+mn-lt"/>
              </a:rPr>
              <a:t>Circulate the agenda</a:t>
            </a:r>
            <a:r>
              <a:rPr lang="en-AU" sz="2000" b="0" i="0" dirty="0">
                <a:solidFill>
                  <a:srgbClr val="2A2A2A"/>
                </a:solidFill>
                <a:effectLst/>
                <a:latin typeface="+mn-lt"/>
              </a:rPr>
              <a:t> to team members before the meeting so they can also prepare and invite them to add additional items.​</a:t>
            </a:r>
          </a:p>
          <a:p>
            <a:endParaRPr lang="en-AU" dirty="0"/>
          </a:p>
        </p:txBody>
      </p:sp>
    </p:spTree>
    <p:extLst>
      <p:ext uri="{BB962C8B-B14F-4D97-AF65-F5344CB8AC3E}">
        <p14:creationId xmlns:p14="http://schemas.microsoft.com/office/powerpoint/2010/main" val="100774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63FC-53BD-497A-89B0-57E699409856}"/>
              </a:ext>
            </a:extLst>
          </p:cNvPr>
          <p:cNvSpPr>
            <a:spLocks noGrp="1"/>
          </p:cNvSpPr>
          <p:nvPr>
            <p:ph type="title"/>
          </p:nvPr>
        </p:nvSpPr>
        <p:spPr/>
        <p:txBody>
          <a:bodyPr/>
          <a:lstStyle/>
          <a:p>
            <a:r>
              <a:rPr lang="en-AU" sz="3600" dirty="0">
                <a:latin typeface="+mn-lt"/>
              </a:rPr>
              <a:t>Summary: What is Frontline Practice Leadership</a:t>
            </a:r>
            <a:br>
              <a:rPr lang="en-AU" dirty="0"/>
            </a:br>
            <a:endParaRPr lang="en-AU" dirty="0"/>
          </a:p>
        </p:txBody>
      </p:sp>
      <p:sp>
        <p:nvSpPr>
          <p:cNvPr id="3" name="Text Placeholder 2">
            <a:extLst>
              <a:ext uri="{FF2B5EF4-FFF2-40B4-BE49-F238E27FC236}">
                <a16:creationId xmlns:a16="http://schemas.microsoft.com/office/drawing/2014/main" id="{D1ECC4CA-9C31-474F-8F1C-19EBE4D6DFEC}"/>
              </a:ext>
            </a:extLst>
          </p:cNvPr>
          <p:cNvSpPr>
            <a:spLocks noGrp="1"/>
          </p:cNvSpPr>
          <p:nvPr>
            <p:ph type="body" idx="1"/>
          </p:nvPr>
        </p:nvSpPr>
        <p:spPr>
          <a:xfrm>
            <a:off x="624418" y="1625601"/>
            <a:ext cx="10944191" cy="4525358"/>
          </a:xfrm>
        </p:spPr>
        <p:txBody>
          <a:bodyPr/>
          <a:lstStyle/>
          <a:p>
            <a:pPr marL="0" indent="0">
              <a:buNone/>
            </a:pPr>
            <a:r>
              <a:rPr lang="en-AU" sz="2400" dirty="0">
                <a:solidFill>
                  <a:schemeClr val="accent1">
                    <a:lumMod val="75000"/>
                  </a:schemeClr>
                </a:solidFill>
                <a:latin typeface="+mn-lt"/>
              </a:rPr>
              <a:t>Frontline Practice Leadership involves influencing service delivery and staff practices so that people with intellectual disabilities experience good quality of life. </a:t>
            </a:r>
          </a:p>
          <a:p>
            <a:pPr marL="0" indent="0">
              <a:buNone/>
            </a:pPr>
            <a:r>
              <a:rPr lang="en-AU" sz="2400" dirty="0">
                <a:solidFill>
                  <a:schemeClr val="tx1"/>
                </a:solidFill>
                <a:latin typeface="+mn-lt"/>
              </a:rPr>
              <a:t>Practice leadership </a:t>
            </a:r>
            <a:r>
              <a:rPr lang="en-AU" sz="2400" dirty="0">
                <a:solidFill>
                  <a:schemeClr val="tx1"/>
                </a:solidFill>
                <a:latin typeface="+mn-lt"/>
                <a:sym typeface="Wingdings" panose="05000000000000000000" pitchFamily="2" charset="2"/>
              </a:rPr>
              <a:t> </a:t>
            </a:r>
            <a:r>
              <a:rPr lang="en-AU" sz="2400" dirty="0">
                <a:solidFill>
                  <a:schemeClr val="tx1"/>
                </a:solidFill>
                <a:latin typeface="+mn-lt"/>
              </a:rPr>
              <a:t>leading staff practice</a:t>
            </a:r>
          </a:p>
          <a:p>
            <a:pPr marL="0" indent="0">
              <a:buNone/>
            </a:pPr>
            <a:r>
              <a:rPr lang="en-AU" sz="2400" dirty="0">
                <a:solidFill>
                  <a:schemeClr val="tx1"/>
                </a:solidFill>
                <a:latin typeface="+mn-lt"/>
              </a:rPr>
              <a:t>Practice leadership consists of five tasks</a:t>
            </a:r>
          </a:p>
          <a:p>
            <a:pPr>
              <a:buFont typeface="Arial" panose="020B0604020202020204" pitchFamily="34" charset="0"/>
              <a:buChar char="•"/>
            </a:pPr>
            <a:endParaRPr lang="en-AU" sz="2400" dirty="0">
              <a:solidFill>
                <a:schemeClr val="tx1"/>
              </a:solidFill>
              <a:latin typeface="+mn-lt"/>
            </a:endParaRPr>
          </a:p>
        </p:txBody>
      </p:sp>
    </p:spTree>
    <p:extLst>
      <p:ext uri="{BB962C8B-B14F-4D97-AF65-F5344CB8AC3E}">
        <p14:creationId xmlns:p14="http://schemas.microsoft.com/office/powerpoint/2010/main" val="19536064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0FDA-353A-45DB-9256-AACED79439A4}"/>
              </a:ext>
            </a:extLst>
          </p:cNvPr>
          <p:cNvSpPr>
            <a:spLocks noGrp="1"/>
          </p:cNvSpPr>
          <p:nvPr>
            <p:ph type="title"/>
          </p:nvPr>
        </p:nvSpPr>
        <p:spPr/>
        <p:txBody>
          <a:bodyPr/>
          <a:lstStyle/>
          <a:p>
            <a:r>
              <a:rPr lang="en-AU" sz="3600" dirty="0">
                <a:latin typeface="+mn-lt"/>
              </a:rPr>
              <a:t>Chairing the Meeting</a:t>
            </a:r>
          </a:p>
        </p:txBody>
      </p:sp>
      <p:sp>
        <p:nvSpPr>
          <p:cNvPr id="3" name="Text Placeholder 2">
            <a:extLst>
              <a:ext uri="{FF2B5EF4-FFF2-40B4-BE49-F238E27FC236}">
                <a16:creationId xmlns:a16="http://schemas.microsoft.com/office/drawing/2014/main" id="{611C1CB7-D256-4982-94CB-27D4DF5F4273}"/>
              </a:ext>
            </a:extLst>
          </p:cNvPr>
          <p:cNvSpPr>
            <a:spLocks noGrp="1"/>
          </p:cNvSpPr>
          <p:nvPr>
            <p:ph type="body" idx="1"/>
          </p:nvPr>
        </p:nvSpPr>
        <p:spPr>
          <a:xfrm>
            <a:off x="323793" y="1268760"/>
            <a:ext cx="10944191" cy="4525963"/>
          </a:xfrm>
        </p:spPr>
        <p:txBody>
          <a:bodyPr/>
          <a:lstStyle/>
          <a:p>
            <a:pPr marL="0" indent="0">
              <a:buNone/>
            </a:pPr>
            <a:r>
              <a:rPr lang="en-AU" sz="2000" b="0" i="0" dirty="0">
                <a:solidFill>
                  <a:srgbClr val="2A2A2A"/>
                </a:solidFill>
                <a:effectLst/>
                <a:latin typeface="+mn-lt"/>
              </a:rPr>
              <a:t>Effective team meetings rely on a skilled chairperson: </a:t>
            </a:r>
          </a:p>
          <a:p>
            <a:pPr lvl="1">
              <a:buFont typeface="Arial" panose="020B0604020202020204" pitchFamily="34" charset="0"/>
              <a:buChar char="•"/>
            </a:pPr>
            <a:r>
              <a:rPr lang="en-AU" sz="2000" b="0" i="0" dirty="0">
                <a:solidFill>
                  <a:srgbClr val="2A2A2A"/>
                </a:solidFill>
                <a:effectLst/>
                <a:latin typeface="+mn-lt"/>
              </a:rPr>
              <a:t>Create an atmosphere where everyone feels comfortable in contributing to the discussion and that their opinions are valued. </a:t>
            </a:r>
          </a:p>
          <a:p>
            <a:pPr lvl="1">
              <a:buFont typeface="Arial" panose="020B0604020202020204" pitchFamily="34" charset="0"/>
              <a:buChar char="•"/>
            </a:pPr>
            <a:r>
              <a:rPr lang="en-AU" sz="2000" b="0" i="0" dirty="0">
                <a:solidFill>
                  <a:srgbClr val="2A2A2A"/>
                </a:solidFill>
                <a:effectLst/>
                <a:latin typeface="+mn-lt"/>
              </a:rPr>
              <a:t>Control the flow of the meeting by keeping the group on task and to time.</a:t>
            </a:r>
          </a:p>
          <a:p>
            <a:pPr marL="0" indent="0" algn="l">
              <a:buNone/>
            </a:pPr>
            <a:r>
              <a:rPr lang="en-AU" sz="2000" b="0" i="0" dirty="0">
                <a:solidFill>
                  <a:srgbClr val="2A2A2A"/>
                </a:solidFill>
                <a:effectLst/>
                <a:latin typeface="+mn-lt"/>
              </a:rPr>
              <a:t>Strategies for chairing effective meetings include:</a:t>
            </a:r>
          </a:p>
          <a:p>
            <a:pPr lvl="1">
              <a:buFont typeface="Arial" panose="020B0604020202020204" pitchFamily="34" charset="0"/>
              <a:buChar char="•"/>
            </a:pPr>
            <a:r>
              <a:rPr lang="en-AU" sz="2000" b="0" i="0" dirty="0">
                <a:solidFill>
                  <a:srgbClr val="2A2A2A"/>
                </a:solidFill>
                <a:effectLst/>
                <a:latin typeface="+mn-lt"/>
              </a:rPr>
              <a:t>Encouraging discussion by asking open-ended questions</a:t>
            </a:r>
          </a:p>
          <a:p>
            <a:pPr lvl="1">
              <a:buFont typeface="Arial" panose="020B0604020202020204" pitchFamily="34" charset="0"/>
              <a:buChar char="•"/>
            </a:pPr>
            <a:r>
              <a:rPr lang="en-AU" sz="2000" b="0" i="0" dirty="0">
                <a:solidFill>
                  <a:srgbClr val="2A2A2A"/>
                </a:solidFill>
                <a:effectLst/>
                <a:latin typeface="+mn-lt"/>
              </a:rPr>
              <a:t>Ensuring everyone has a say by asking each staff member to have input</a:t>
            </a:r>
          </a:p>
          <a:p>
            <a:pPr lvl="1">
              <a:buFont typeface="Arial" panose="020B0604020202020204" pitchFamily="34" charset="0"/>
              <a:buChar char="•"/>
            </a:pPr>
            <a:r>
              <a:rPr lang="en-AU" sz="2000" b="0" i="0" dirty="0">
                <a:solidFill>
                  <a:srgbClr val="2A2A2A"/>
                </a:solidFill>
                <a:effectLst/>
                <a:latin typeface="+mn-lt"/>
              </a:rPr>
              <a:t>Respecting everyone’s opinion by listening to what they have to say</a:t>
            </a:r>
          </a:p>
          <a:p>
            <a:pPr lvl="1">
              <a:buFont typeface="Arial" panose="020B0604020202020204" pitchFamily="34" charset="0"/>
              <a:buChar char="•"/>
            </a:pPr>
            <a:r>
              <a:rPr lang="en-AU" sz="2000" b="0" i="0" dirty="0">
                <a:solidFill>
                  <a:srgbClr val="2A2A2A"/>
                </a:solidFill>
                <a:effectLst/>
                <a:latin typeface="+mn-lt"/>
              </a:rPr>
              <a:t>Ensuring everyone is following the discussion by summarising key points as the conversation progresses</a:t>
            </a:r>
          </a:p>
          <a:p>
            <a:pPr lvl="1">
              <a:buFont typeface="Arial" panose="020B0604020202020204" pitchFamily="34" charset="0"/>
              <a:buChar char="•"/>
            </a:pPr>
            <a:r>
              <a:rPr lang="en-AU" sz="2000" b="0" i="0" dirty="0">
                <a:solidFill>
                  <a:srgbClr val="2A2A2A"/>
                </a:solidFill>
                <a:effectLst/>
                <a:latin typeface="+mn-lt"/>
              </a:rPr>
              <a:t>Identifying when the discussion moves substantially off topic and bring it back on track</a:t>
            </a:r>
          </a:p>
          <a:p>
            <a:endParaRPr lang="en-AU" sz="1400" dirty="0"/>
          </a:p>
        </p:txBody>
      </p:sp>
    </p:spTree>
    <p:extLst>
      <p:ext uri="{BB962C8B-B14F-4D97-AF65-F5344CB8AC3E}">
        <p14:creationId xmlns:p14="http://schemas.microsoft.com/office/powerpoint/2010/main" val="18291065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Good team meeting">
            <a:hlinkClick r:id="" action="ppaction://media"/>
            <a:extLst>
              <a:ext uri="{FF2B5EF4-FFF2-40B4-BE49-F238E27FC236}">
                <a16:creationId xmlns:a16="http://schemas.microsoft.com/office/drawing/2014/main" id="{441CBA24-DE0C-488B-8B4E-B4542BCEEC69}"/>
              </a:ext>
            </a:extLst>
          </p:cNvPr>
          <p:cNvPicPr>
            <a:picLocks noRot="1" noChangeAspect="1"/>
          </p:cNvPicPr>
          <p:nvPr>
            <a:videoFile r:link="rId1"/>
          </p:nvPr>
        </p:nvPicPr>
        <p:blipFill>
          <a:blip r:embed="rId3"/>
          <a:stretch>
            <a:fillRect/>
          </a:stretch>
        </p:blipFill>
        <p:spPr>
          <a:xfrm>
            <a:off x="0" y="-30480"/>
            <a:ext cx="12192000" cy="6888480"/>
          </a:xfrm>
          <a:prstGeom prst="rect">
            <a:avLst/>
          </a:prstGeom>
        </p:spPr>
      </p:pic>
    </p:spTree>
    <p:extLst>
      <p:ext uri="{BB962C8B-B14F-4D97-AF65-F5344CB8AC3E}">
        <p14:creationId xmlns:p14="http://schemas.microsoft.com/office/powerpoint/2010/main" val="30125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50DA-4DFF-4816-A0C9-9A4C7AD32A13}"/>
              </a:ext>
            </a:extLst>
          </p:cNvPr>
          <p:cNvSpPr>
            <a:spLocks noGrp="1"/>
          </p:cNvSpPr>
          <p:nvPr>
            <p:ph type="title"/>
          </p:nvPr>
        </p:nvSpPr>
        <p:spPr/>
        <p:txBody>
          <a:bodyPr/>
          <a:lstStyle/>
          <a:p>
            <a:r>
              <a:rPr lang="en-AU" sz="3600" dirty="0">
                <a:latin typeface="+mn-lt"/>
              </a:rPr>
              <a:t>Activity </a:t>
            </a:r>
          </a:p>
        </p:txBody>
      </p:sp>
      <p:sp>
        <p:nvSpPr>
          <p:cNvPr id="3" name="Text Placeholder 2">
            <a:extLst>
              <a:ext uri="{FF2B5EF4-FFF2-40B4-BE49-F238E27FC236}">
                <a16:creationId xmlns:a16="http://schemas.microsoft.com/office/drawing/2014/main" id="{23A16396-77A0-455A-8992-32267B2CE153}"/>
              </a:ext>
            </a:extLst>
          </p:cNvPr>
          <p:cNvSpPr>
            <a:spLocks noGrp="1"/>
          </p:cNvSpPr>
          <p:nvPr>
            <p:ph type="body" idx="1"/>
          </p:nvPr>
        </p:nvSpPr>
        <p:spPr/>
        <p:txBody>
          <a:bodyPr/>
          <a:lstStyle/>
          <a:p>
            <a:pPr algn="l">
              <a:buFont typeface="+mj-lt"/>
              <a:buAutoNum type="arabicPeriod"/>
            </a:pPr>
            <a:r>
              <a:rPr lang="en-AU" sz="2200" b="0" i="0" dirty="0">
                <a:solidFill>
                  <a:srgbClr val="2A2A2A"/>
                </a:solidFill>
                <a:effectLst/>
                <a:latin typeface="+mn-lt"/>
              </a:rPr>
              <a:t> How did the Practice Leader chair the team meeting and direct the discussion?</a:t>
            </a:r>
          </a:p>
          <a:p>
            <a:pPr algn="l">
              <a:buFont typeface="+mj-lt"/>
              <a:buAutoNum type="arabicPeriod"/>
            </a:pPr>
            <a:r>
              <a:rPr lang="en-AU" sz="2200" b="0" i="0" dirty="0">
                <a:solidFill>
                  <a:srgbClr val="2A2A2A"/>
                </a:solidFill>
                <a:effectLst/>
                <a:latin typeface="+mn-lt"/>
              </a:rPr>
              <a:t> How did the Practice Leader generate input from staff?</a:t>
            </a:r>
          </a:p>
          <a:p>
            <a:pPr algn="l">
              <a:buFont typeface="+mj-lt"/>
              <a:buAutoNum type="arabicPeriod"/>
            </a:pPr>
            <a:r>
              <a:rPr lang="en-AU" sz="2200" b="0" i="0" dirty="0">
                <a:solidFill>
                  <a:srgbClr val="2A2A2A"/>
                </a:solidFill>
                <a:effectLst/>
                <a:latin typeface="+mn-lt"/>
              </a:rPr>
              <a:t> What do you think of how team members interacted with each other?</a:t>
            </a:r>
          </a:p>
          <a:p>
            <a:endParaRPr lang="en-AU" sz="2200" dirty="0">
              <a:latin typeface="+mn-lt"/>
            </a:endParaRPr>
          </a:p>
        </p:txBody>
      </p:sp>
    </p:spTree>
    <p:extLst>
      <p:ext uri="{BB962C8B-B14F-4D97-AF65-F5344CB8AC3E}">
        <p14:creationId xmlns:p14="http://schemas.microsoft.com/office/powerpoint/2010/main" val="23772699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13D3-4663-4981-8C7D-94CB08529E41}"/>
              </a:ext>
            </a:extLst>
          </p:cNvPr>
          <p:cNvSpPr>
            <a:spLocks noGrp="1"/>
          </p:cNvSpPr>
          <p:nvPr>
            <p:ph type="title"/>
          </p:nvPr>
        </p:nvSpPr>
        <p:spPr>
          <a:xfrm>
            <a:off x="223585" y="0"/>
            <a:ext cx="10944191" cy="836960"/>
          </a:xfrm>
        </p:spPr>
        <p:txBody>
          <a:bodyPr/>
          <a:lstStyle/>
          <a:p>
            <a:r>
              <a:rPr kumimoji="0" lang="en-AU" altLang="en-US" sz="3600" b="1" i="0" u="none" strike="noStrike" kern="1200" cap="none" spc="0" normalizeH="0" baseline="0" noProof="0" dirty="0">
                <a:ln>
                  <a:noFill/>
                </a:ln>
                <a:solidFill>
                  <a:srgbClr val="E52212"/>
                </a:solidFill>
                <a:effectLst/>
                <a:uLnTx/>
                <a:uFillTx/>
                <a:latin typeface="Calibri" panose="020F0502020204030204"/>
                <a:ea typeface="Roboto Condensed" panose="02000000000000000000" pitchFamily="2" charset="0"/>
              </a:rPr>
              <a:t>Chairing a Team </a:t>
            </a:r>
            <a:r>
              <a:rPr lang="en-AU" altLang="en-US" sz="3600" dirty="0">
                <a:latin typeface="Calibri" panose="020F0502020204030204"/>
              </a:rPr>
              <a:t>M</a:t>
            </a:r>
            <a:r>
              <a:rPr kumimoji="0" lang="en-AU" altLang="en-US" sz="3600" b="1" i="0" u="none" strike="noStrike" kern="1200" cap="none" spc="0" normalizeH="0" baseline="0" noProof="0" dirty="0" err="1">
                <a:ln>
                  <a:noFill/>
                </a:ln>
                <a:solidFill>
                  <a:srgbClr val="E52212"/>
                </a:solidFill>
                <a:effectLst/>
                <a:uLnTx/>
                <a:uFillTx/>
                <a:latin typeface="Calibri" panose="020F0502020204030204"/>
                <a:ea typeface="Roboto Condensed" panose="02000000000000000000" pitchFamily="2" charset="0"/>
              </a:rPr>
              <a:t>eeting</a:t>
            </a:r>
            <a:endParaRPr lang="en-AU" dirty="0"/>
          </a:p>
        </p:txBody>
      </p:sp>
      <p:sp>
        <p:nvSpPr>
          <p:cNvPr id="3" name="Text Placeholder 2">
            <a:extLst>
              <a:ext uri="{FF2B5EF4-FFF2-40B4-BE49-F238E27FC236}">
                <a16:creationId xmlns:a16="http://schemas.microsoft.com/office/drawing/2014/main" id="{4922C4A5-FCF7-4683-8916-EF34F9EB55AE}"/>
              </a:ext>
            </a:extLst>
          </p:cNvPr>
          <p:cNvSpPr>
            <a:spLocks noGrp="1"/>
          </p:cNvSpPr>
          <p:nvPr>
            <p:ph type="body" idx="1"/>
          </p:nvPr>
        </p:nvSpPr>
        <p:spPr>
          <a:xfrm>
            <a:off x="223586" y="755193"/>
            <a:ext cx="11744829" cy="4882199"/>
          </a:xfrm>
        </p:spPr>
        <p:txBody>
          <a:bodyPr/>
          <a:lstStyle/>
          <a:p>
            <a:pPr marL="0" indent="0">
              <a:spcAft>
                <a:spcPts val="600"/>
              </a:spcAft>
              <a:buNone/>
            </a:pPr>
            <a:r>
              <a:rPr lang="en-AU" sz="2000" i="1" dirty="0">
                <a:solidFill>
                  <a:schemeClr val="tx1"/>
                </a:solidFill>
                <a:latin typeface="+mn-lt"/>
              </a:rPr>
              <a:t>How did the Frontline Practice Leader chair the meeting?</a:t>
            </a:r>
          </a:p>
          <a:p>
            <a:pPr>
              <a:spcAft>
                <a:spcPts val="600"/>
              </a:spcAft>
            </a:pPr>
            <a:r>
              <a:rPr lang="en-AU" sz="2000" b="1" dirty="0">
                <a:solidFill>
                  <a:schemeClr val="tx1"/>
                </a:solidFill>
                <a:latin typeface="+mn-lt"/>
              </a:rPr>
              <a:t>Focused the discussion on a person they support </a:t>
            </a:r>
            <a:r>
              <a:rPr lang="en-AU" sz="2000" dirty="0">
                <a:solidFill>
                  <a:schemeClr val="tx1"/>
                </a:solidFill>
                <a:latin typeface="+mn-lt"/>
              </a:rPr>
              <a:t>(Sam) </a:t>
            </a:r>
            <a:r>
              <a:rPr lang="en-AU" sz="2000" b="1" dirty="0">
                <a:solidFill>
                  <a:schemeClr val="tx1"/>
                </a:solidFill>
                <a:latin typeface="+mn-lt"/>
              </a:rPr>
              <a:t>and</a:t>
            </a:r>
            <a:r>
              <a:rPr lang="en-AU" sz="2000" dirty="0">
                <a:solidFill>
                  <a:schemeClr val="tx1"/>
                </a:solidFill>
                <a:latin typeface="+mn-lt"/>
              </a:rPr>
              <a:t> his </a:t>
            </a:r>
            <a:r>
              <a:rPr lang="en-AU" sz="2000" b="1" dirty="0">
                <a:solidFill>
                  <a:schemeClr val="tx1"/>
                </a:solidFill>
                <a:latin typeface="+mn-lt"/>
              </a:rPr>
              <a:t>quality of life</a:t>
            </a:r>
          </a:p>
          <a:p>
            <a:pPr>
              <a:spcAft>
                <a:spcPts val="600"/>
              </a:spcAft>
            </a:pPr>
            <a:r>
              <a:rPr lang="en-AU" sz="2000" b="1" dirty="0">
                <a:solidFill>
                  <a:schemeClr val="tx1"/>
                </a:solidFill>
                <a:latin typeface="+mn-lt"/>
              </a:rPr>
              <a:t>Encouraged discussion by asking open-ended questions </a:t>
            </a:r>
            <a:r>
              <a:rPr lang="en-AU" sz="2000" dirty="0">
                <a:solidFill>
                  <a:schemeClr val="tx1"/>
                </a:solidFill>
                <a:latin typeface="+mn-lt"/>
              </a:rPr>
              <a:t>– E.g., “What household tasks has he been doing this past month?”</a:t>
            </a:r>
          </a:p>
          <a:p>
            <a:pPr>
              <a:spcAft>
                <a:spcPts val="600"/>
              </a:spcAft>
            </a:pPr>
            <a:r>
              <a:rPr lang="en-AU" sz="2000" b="1" dirty="0">
                <a:solidFill>
                  <a:schemeClr val="tx1"/>
                </a:solidFill>
                <a:latin typeface="+mn-lt"/>
              </a:rPr>
              <a:t>Encouraged sharing of information </a:t>
            </a:r>
            <a:r>
              <a:rPr lang="en-AU" sz="2000" dirty="0">
                <a:solidFill>
                  <a:schemeClr val="tx1"/>
                </a:solidFill>
                <a:latin typeface="+mn-lt"/>
              </a:rPr>
              <a:t>– asked a support worker to share information about how to support a person to make breakfast</a:t>
            </a:r>
          </a:p>
          <a:p>
            <a:pPr>
              <a:spcAft>
                <a:spcPts val="600"/>
              </a:spcAft>
            </a:pPr>
            <a:r>
              <a:rPr lang="en-AU" sz="2000" b="1" dirty="0">
                <a:solidFill>
                  <a:schemeClr val="tx1"/>
                </a:solidFill>
                <a:latin typeface="+mn-lt"/>
              </a:rPr>
              <a:t>Established consistency across staff</a:t>
            </a:r>
            <a:r>
              <a:rPr lang="en-AU" sz="2000" dirty="0">
                <a:solidFill>
                  <a:schemeClr val="tx1"/>
                </a:solidFill>
                <a:latin typeface="+mn-lt"/>
              </a:rPr>
              <a:t> – asked all staff to start providing support to Sam to make breakfast using the same support</a:t>
            </a:r>
          </a:p>
          <a:p>
            <a:pPr>
              <a:spcAft>
                <a:spcPts val="600"/>
              </a:spcAft>
            </a:pPr>
            <a:r>
              <a:rPr lang="en-AU" sz="2000" b="1" dirty="0">
                <a:solidFill>
                  <a:schemeClr val="tx1"/>
                </a:solidFill>
                <a:latin typeface="+mn-lt"/>
              </a:rPr>
              <a:t>Set expectations </a:t>
            </a:r>
            <a:r>
              <a:rPr lang="en-AU" sz="2000" dirty="0">
                <a:solidFill>
                  <a:schemeClr val="tx1"/>
                </a:solidFill>
                <a:latin typeface="+mn-lt"/>
              </a:rPr>
              <a:t>– that all staff provide this support and if they don’t get all the tasks done in the morning it is okay, let other staff know</a:t>
            </a:r>
          </a:p>
          <a:p>
            <a:pPr>
              <a:spcAft>
                <a:spcPts val="600"/>
              </a:spcAft>
            </a:pPr>
            <a:r>
              <a:rPr lang="en-AU" sz="2000" b="1" i="0" dirty="0">
                <a:solidFill>
                  <a:srgbClr val="2A2A2A"/>
                </a:solidFill>
                <a:effectLst/>
                <a:latin typeface="+mn-lt"/>
              </a:rPr>
              <a:t>Ensured everyone had a say by asking each staff member to have input – </a:t>
            </a:r>
            <a:r>
              <a:rPr lang="en-AU" sz="2000" i="0" dirty="0">
                <a:solidFill>
                  <a:srgbClr val="2A2A2A"/>
                </a:solidFill>
                <a:effectLst/>
                <a:latin typeface="+mn-lt"/>
              </a:rPr>
              <a:t>got input from all</a:t>
            </a:r>
            <a:r>
              <a:rPr lang="en-AU" sz="2000" dirty="0">
                <a:solidFill>
                  <a:srgbClr val="2A2A2A"/>
                </a:solidFill>
                <a:latin typeface="+mn-lt"/>
              </a:rPr>
              <a:t> team member’s about community activities that Sam might enjoy</a:t>
            </a:r>
          </a:p>
          <a:p>
            <a:pPr>
              <a:spcAft>
                <a:spcPts val="600"/>
              </a:spcAft>
            </a:pPr>
            <a:r>
              <a:rPr lang="en-AU" sz="2000" b="1" i="0" dirty="0">
                <a:solidFill>
                  <a:srgbClr val="2A2A2A"/>
                </a:solidFill>
                <a:effectLst/>
                <a:latin typeface="+mn-lt"/>
              </a:rPr>
              <a:t>Respected everyone’s opinion by listening to what they have to say</a:t>
            </a:r>
          </a:p>
          <a:p>
            <a:pPr>
              <a:spcAft>
                <a:spcPts val="600"/>
              </a:spcAft>
            </a:pPr>
            <a:r>
              <a:rPr lang="en-AU" sz="2000" b="1" dirty="0">
                <a:solidFill>
                  <a:srgbClr val="2A2A2A"/>
                </a:solidFill>
                <a:latin typeface="+mn-lt"/>
              </a:rPr>
              <a:t>Delegated responsibility – </a:t>
            </a:r>
            <a:r>
              <a:rPr lang="en-AU" sz="2000" dirty="0">
                <a:solidFill>
                  <a:srgbClr val="2A2A2A"/>
                </a:solidFill>
                <a:latin typeface="+mn-lt"/>
              </a:rPr>
              <a:t>asked one support worker to update shift plans and another to follow up community activities</a:t>
            </a:r>
            <a:endParaRPr lang="en-AU" sz="2000" b="1" i="0" dirty="0">
              <a:solidFill>
                <a:srgbClr val="2A2A2A"/>
              </a:solidFill>
              <a:effectLst/>
              <a:latin typeface="+mn-lt"/>
            </a:endParaRPr>
          </a:p>
          <a:p>
            <a:pPr>
              <a:spcAft>
                <a:spcPts val="600"/>
              </a:spcAft>
            </a:pPr>
            <a:r>
              <a:rPr lang="en-AU" sz="2000" b="1" dirty="0">
                <a:solidFill>
                  <a:schemeClr val="tx1"/>
                </a:solidFill>
                <a:latin typeface="+mn-lt"/>
              </a:rPr>
              <a:t>Ensured minutes of the meeting were being recorded </a:t>
            </a:r>
          </a:p>
        </p:txBody>
      </p:sp>
    </p:spTree>
    <p:extLst>
      <p:ext uri="{BB962C8B-B14F-4D97-AF65-F5344CB8AC3E}">
        <p14:creationId xmlns:p14="http://schemas.microsoft.com/office/powerpoint/2010/main" val="32305673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B15E1-CB0C-4ED2-99B7-AFFA015783E1}"/>
              </a:ext>
            </a:extLst>
          </p:cNvPr>
          <p:cNvSpPr>
            <a:spLocks noGrp="1"/>
          </p:cNvSpPr>
          <p:nvPr>
            <p:ph type="title"/>
          </p:nvPr>
        </p:nvSpPr>
        <p:spPr>
          <a:xfrm>
            <a:off x="336320" y="226317"/>
            <a:ext cx="10944191" cy="836960"/>
          </a:xfrm>
        </p:spPr>
        <p:txBody>
          <a:bodyPr/>
          <a:lstStyle/>
          <a:p>
            <a:r>
              <a:rPr lang="en-AU" sz="3600" dirty="0">
                <a:latin typeface="+mn-lt"/>
              </a:rPr>
              <a:t>Focusing on Practice and Quality of Life in Team Meetings</a:t>
            </a:r>
          </a:p>
        </p:txBody>
      </p:sp>
      <p:sp>
        <p:nvSpPr>
          <p:cNvPr id="3" name="Text Placeholder 2">
            <a:extLst>
              <a:ext uri="{FF2B5EF4-FFF2-40B4-BE49-F238E27FC236}">
                <a16:creationId xmlns:a16="http://schemas.microsoft.com/office/drawing/2014/main" id="{200402EB-F63D-49AD-8738-393F8B9C229D}"/>
              </a:ext>
            </a:extLst>
          </p:cNvPr>
          <p:cNvSpPr>
            <a:spLocks noGrp="1"/>
          </p:cNvSpPr>
          <p:nvPr>
            <p:ph type="body" idx="1"/>
          </p:nvPr>
        </p:nvSpPr>
        <p:spPr>
          <a:xfrm>
            <a:off x="336320" y="1268760"/>
            <a:ext cx="10944191" cy="4525963"/>
          </a:xfrm>
        </p:spPr>
        <p:txBody>
          <a:bodyPr/>
          <a:lstStyle/>
          <a:p>
            <a:pPr marL="0" indent="0">
              <a:buNone/>
            </a:pPr>
            <a:r>
              <a:rPr lang="en-AU" sz="2000" b="1" i="0" dirty="0">
                <a:solidFill>
                  <a:srgbClr val="2A2A2A"/>
                </a:solidFill>
                <a:effectLst/>
                <a:latin typeface="+mn-lt"/>
              </a:rPr>
              <a:t>Staff practice </a:t>
            </a:r>
            <a:r>
              <a:rPr lang="en-AU" sz="2000" b="0" i="0" dirty="0">
                <a:solidFill>
                  <a:srgbClr val="2A2A2A"/>
                </a:solidFill>
                <a:effectLst/>
                <a:latin typeface="+mn-lt"/>
              </a:rPr>
              <a:t>and </a:t>
            </a:r>
            <a:r>
              <a:rPr lang="en-AU" sz="2000" b="1" i="0" dirty="0">
                <a:solidFill>
                  <a:srgbClr val="2A2A2A"/>
                </a:solidFill>
                <a:effectLst/>
                <a:latin typeface="+mn-lt"/>
              </a:rPr>
              <a:t>the quality of life of the people you support </a:t>
            </a:r>
            <a:r>
              <a:rPr lang="en-AU" sz="2000" b="0" i="0" dirty="0">
                <a:solidFill>
                  <a:srgbClr val="2A2A2A"/>
                </a:solidFill>
                <a:effectLst/>
                <a:latin typeface="+mn-lt"/>
              </a:rPr>
              <a:t>need to be the main focus of team meetings. </a:t>
            </a:r>
          </a:p>
          <a:p>
            <a:pPr marL="0" indent="0">
              <a:buNone/>
            </a:pPr>
            <a:r>
              <a:rPr lang="en-AU" sz="2000" dirty="0">
                <a:solidFill>
                  <a:schemeClr val="tx1"/>
                </a:solidFill>
                <a:latin typeface="+mn-lt"/>
              </a:rPr>
              <a:t>Some suggestions to do this are: </a:t>
            </a:r>
          </a:p>
          <a:p>
            <a:pPr lvl="1">
              <a:buFont typeface="Arial" panose="020B0604020202020204" pitchFamily="34" charset="0"/>
              <a:buChar char="•"/>
            </a:pPr>
            <a:r>
              <a:rPr lang="en-AU" sz="2000" dirty="0">
                <a:solidFill>
                  <a:schemeClr val="tx1"/>
                </a:solidFill>
                <a:latin typeface="+mn-lt"/>
              </a:rPr>
              <a:t>Pick one QOL domain and discuss how well each person you support is doing on this domain</a:t>
            </a:r>
          </a:p>
          <a:p>
            <a:pPr lvl="1">
              <a:buFont typeface="Arial" panose="020B0604020202020204" pitchFamily="34" charset="0"/>
              <a:buChar char="•"/>
            </a:pPr>
            <a:r>
              <a:rPr lang="en-AU" sz="2000" dirty="0">
                <a:solidFill>
                  <a:schemeClr val="tx1"/>
                </a:solidFill>
                <a:latin typeface="+mn-lt"/>
              </a:rPr>
              <a:t>Brainstorm ideas for improving each person’s QOL and what support would be needed</a:t>
            </a:r>
          </a:p>
          <a:p>
            <a:pPr lvl="1">
              <a:buFont typeface="Arial" panose="020B0604020202020204" pitchFamily="34" charset="0"/>
              <a:buChar char="•"/>
            </a:pPr>
            <a:r>
              <a:rPr lang="en-AU" sz="2000" dirty="0">
                <a:solidFill>
                  <a:schemeClr val="tx1"/>
                </a:solidFill>
                <a:latin typeface="+mn-lt"/>
              </a:rPr>
              <a:t>Focus on one of the people you support and review their QOL across all 8 domains</a:t>
            </a:r>
          </a:p>
          <a:p>
            <a:pPr lvl="1">
              <a:buFont typeface="Arial" panose="020B0604020202020204" pitchFamily="34" charset="0"/>
              <a:buChar char="•"/>
            </a:pPr>
            <a:r>
              <a:rPr lang="en-AU" sz="2000" dirty="0">
                <a:solidFill>
                  <a:schemeClr val="tx1"/>
                </a:solidFill>
                <a:latin typeface="+mn-lt"/>
              </a:rPr>
              <a:t>Review one of the 4 Essentials of Active Support and how it is used with each person you support</a:t>
            </a:r>
          </a:p>
          <a:p>
            <a:pPr lvl="1">
              <a:buFont typeface="Arial" panose="020B0604020202020204" pitchFamily="34" charset="0"/>
              <a:buChar char="•"/>
            </a:pPr>
            <a:r>
              <a:rPr lang="en-AU" sz="2000" dirty="0">
                <a:solidFill>
                  <a:schemeClr val="tx1"/>
                </a:solidFill>
                <a:latin typeface="+mn-lt"/>
              </a:rPr>
              <a:t>Give feedback on the team’s performance based on your observations, coaching and supervision</a:t>
            </a:r>
          </a:p>
          <a:p>
            <a:pPr lvl="1">
              <a:buFont typeface="Arial" panose="020B0604020202020204" pitchFamily="34" charset="0"/>
              <a:buChar char="•"/>
            </a:pPr>
            <a:r>
              <a:rPr lang="en-AU" sz="2000" dirty="0">
                <a:solidFill>
                  <a:schemeClr val="tx1"/>
                </a:solidFill>
                <a:latin typeface="+mn-lt"/>
              </a:rPr>
              <a:t>Review together videos of staff providing support to identify good practice and areas to improve </a:t>
            </a:r>
          </a:p>
          <a:p>
            <a:pPr lvl="1">
              <a:buFont typeface="Arial" panose="020B0604020202020204" pitchFamily="34" charset="0"/>
              <a:buChar char="•"/>
            </a:pPr>
            <a:r>
              <a:rPr lang="en-AU" sz="2000" dirty="0">
                <a:solidFill>
                  <a:schemeClr val="tx1"/>
                </a:solidFill>
                <a:latin typeface="+mn-lt"/>
              </a:rPr>
              <a:t>Ask staff to share one success story each in relation to a person you support</a:t>
            </a:r>
          </a:p>
          <a:p>
            <a:pPr lvl="1">
              <a:buFont typeface="Arial" panose="020B0604020202020204" pitchFamily="34" charset="0"/>
              <a:buChar char="•"/>
            </a:pPr>
            <a:r>
              <a:rPr lang="en-AU" sz="2000" dirty="0">
                <a:solidFill>
                  <a:schemeClr val="tx1"/>
                </a:solidFill>
                <a:latin typeface="+mn-lt"/>
              </a:rPr>
              <a:t>Organise staff to work in small groups on a problem, then come together to share ideas</a:t>
            </a:r>
          </a:p>
        </p:txBody>
      </p:sp>
    </p:spTree>
    <p:extLst>
      <p:ext uri="{BB962C8B-B14F-4D97-AF65-F5344CB8AC3E}">
        <p14:creationId xmlns:p14="http://schemas.microsoft.com/office/powerpoint/2010/main" val="42559926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B669-2159-4120-B450-1770E6EF86BC}"/>
              </a:ext>
            </a:extLst>
          </p:cNvPr>
          <p:cNvSpPr>
            <a:spLocks noGrp="1"/>
          </p:cNvSpPr>
          <p:nvPr>
            <p:ph type="title"/>
          </p:nvPr>
        </p:nvSpPr>
        <p:spPr/>
        <p:txBody>
          <a:bodyPr/>
          <a:lstStyle/>
          <a:p>
            <a:r>
              <a:rPr lang="en-AU" sz="3600" dirty="0">
                <a:latin typeface="+mn-lt"/>
              </a:rPr>
              <a:t>Minutes</a:t>
            </a:r>
          </a:p>
        </p:txBody>
      </p:sp>
      <p:sp>
        <p:nvSpPr>
          <p:cNvPr id="3" name="Text Placeholder 2">
            <a:extLst>
              <a:ext uri="{FF2B5EF4-FFF2-40B4-BE49-F238E27FC236}">
                <a16:creationId xmlns:a16="http://schemas.microsoft.com/office/drawing/2014/main" id="{942913FC-C0B5-48F8-831D-0DCFDFE35257}"/>
              </a:ext>
            </a:extLst>
          </p:cNvPr>
          <p:cNvSpPr>
            <a:spLocks noGrp="1"/>
          </p:cNvSpPr>
          <p:nvPr>
            <p:ph type="body" idx="1"/>
          </p:nvPr>
        </p:nvSpPr>
        <p:spPr/>
        <p:txBody>
          <a:bodyPr/>
          <a:lstStyle/>
          <a:p>
            <a:pPr>
              <a:buFont typeface="Arial" panose="020B0604020202020204" pitchFamily="34" charset="0"/>
              <a:buChar char="•"/>
            </a:pPr>
            <a:r>
              <a:rPr lang="en-AU" sz="2200" b="0" i="0" dirty="0">
                <a:solidFill>
                  <a:srgbClr val="2A2A2A"/>
                </a:solidFill>
                <a:effectLst/>
                <a:latin typeface="+mn-lt"/>
              </a:rPr>
              <a:t>Minutes are the record of the meeting and agreed actions. </a:t>
            </a:r>
          </a:p>
          <a:p>
            <a:pPr>
              <a:buFont typeface="Arial" panose="020B0604020202020204" pitchFamily="34" charset="0"/>
              <a:buChar char="•"/>
            </a:pPr>
            <a:r>
              <a:rPr lang="en-AU" sz="2200" b="0" i="0" dirty="0">
                <a:solidFill>
                  <a:srgbClr val="2A2A2A"/>
                </a:solidFill>
                <a:effectLst/>
                <a:latin typeface="+mn-lt"/>
              </a:rPr>
              <a:t>Write the minutes from notes taken during the meeting and circulate as soon as possible after the meeting.</a:t>
            </a:r>
          </a:p>
          <a:p>
            <a:pPr>
              <a:buFont typeface="Arial" panose="020B0604020202020204" pitchFamily="34" charset="0"/>
              <a:buChar char="•"/>
            </a:pPr>
            <a:r>
              <a:rPr lang="en-AU" sz="2200" b="0" i="0" dirty="0">
                <a:solidFill>
                  <a:srgbClr val="2A2A2A"/>
                </a:solidFill>
                <a:effectLst/>
                <a:latin typeface="+mn-lt"/>
              </a:rPr>
              <a:t>Minutes should include a summary of key points discussed, decisions, actions and who will be responsible for them. </a:t>
            </a:r>
          </a:p>
        </p:txBody>
      </p:sp>
    </p:spTree>
    <p:extLst>
      <p:ext uri="{BB962C8B-B14F-4D97-AF65-F5344CB8AC3E}">
        <p14:creationId xmlns:p14="http://schemas.microsoft.com/office/powerpoint/2010/main" val="9395556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3F4DF4-0152-40F6-A540-9E159CFFAA7A}"/>
              </a:ext>
            </a:extLst>
          </p:cNvPr>
          <p:cNvGraphicFramePr>
            <a:graphicFrameLocks noGrp="1"/>
          </p:cNvGraphicFramePr>
          <p:nvPr>
            <p:extLst>
              <p:ext uri="{D42A27DB-BD31-4B8C-83A1-F6EECF244321}">
                <p14:modId xmlns:p14="http://schemas.microsoft.com/office/powerpoint/2010/main" val="3773822573"/>
              </p:ext>
            </p:extLst>
          </p:nvPr>
        </p:nvGraphicFramePr>
        <p:xfrm>
          <a:off x="1122218" y="166714"/>
          <a:ext cx="9947564" cy="6238597"/>
        </p:xfrm>
        <a:graphic>
          <a:graphicData uri="http://schemas.openxmlformats.org/drawingml/2006/table">
            <a:tbl>
              <a:tblPr firstRow="1" firstCol="1" bandRow="1">
                <a:tableStyleId>{68D230F3-CF80-4859-8CE7-A43EE81993B5}</a:tableStyleId>
              </a:tblPr>
              <a:tblGrid>
                <a:gridCol w="4973782">
                  <a:extLst>
                    <a:ext uri="{9D8B030D-6E8A-4147-A177-3AD203B41FA5}">
                      <a16:colId xmlns:a16="http://schemas.microsoft.com/office/drawing/2014/main" val="3836771619"/>
                    </a:ext>
                  </a:extLst>
                </a:gridCol>
                <a:gridCol w="4973782">
                  <a:extLst>
                    <a:ext uri="{9D8B030D-6E8A-4147-A177-3AD203B41FA5}">
                      <a16:colId xmlns:a16="http://schemas.microsoft.com/office/drawing/2014/main" val="3336708943"/>
                    </a:ext>
                  </a:extLst>
                </a:gridCol>
              </a:tblGrid>
              <a:tr h="269901">
                <a:tc gridSpan="2">
                  <a:txBody>
                    <a:bodyPr/>
                    <a:lstStyle/>
                    <a:p>
                      <a:pPr algn="ctr">
                        <a:lnSpc>
                          <a:spcPct val="150000"/>
                        </a:lnSpc>
                        <a:spcAft>
                          <a:spcPts val="0"/>
                        </a:spcAft>
                      </a:pPr>
                      <a:r>
                        <a:rPr lang="en-AU" sz="2000" dirty="0">
                          <a:effectLst/>
                        </a:rPr>
                        <a:t>Characteristics of Team Culture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B w="12700" cap="flat" cmpd="sng" algn="ctr">
                      <a:solidFill>
                        <a:schemeClr val="tx1"/>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315248031"/>
                  </a:ext>
                </a:extLst>
              </a:tr>
              <a:tr h="269901">
                <a:tc>
                  <a:txBody>
                    <a:bodyPr/>
                    <a:lstStyle/>
                    <a:p>
                      <a:pPr algn="ctr">
                        <a:lnSpc>
                          <a:spcPct val="150000"/>
                        </a:lnSpc>
                        <a:spcAft>
                          <a:spcPts val="0"/>
                        </a:spcAft>
                      </a:pPr>
                      <a:r>
                        <a:rPr lang="en-AU" sz="1800" b="1" dirty="0">
                          <a:effectLst/>
                        </a:rPr>
                        <a:t>Better performing services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AU" sz="1800" b="1" dirty="0">
                          <a:effectLst/>
                        </a:rPr>
                        <a:t>Poorer performing services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596680"/>
                  </a:ext>
                </a:extLst>
              </a:tr>
              <a:tr h="871849">
                <a:tc>
                  <a:txBody>
                    <a:bodyPr/>
                    <a:lstStyle/>
                    <a:p>
                      <a:pPr>
                        <a:lnSpc>
                          <a:spcPct val="150000"/>
                        </a:lnSpc>
                        <a:spcAft>
                          <a:spcPts val="0"/>
                        </a:spcAft>
                      </a:pPr>
                      <a:r>
                        <a:rPr lang="en-AU" sz="1800" b="0" dirty="0">
                          <a:effectLst/>
                        </a:rPr>
                        <a:t>Strong leadership – the FLPL sets expectations, leads practice and provides staff with feedback</a:t>
                      </a:r>
                      <a:endParaRPr lang="en-AU"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en-AU" sz="1800" dirty="0">
                          <a:effectLst/>
                        </a:rPr>
                        <a:t>Individual or groups of staff try to exert leadership of other staff, undermining the FLPL</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07816952"/>
                  </a:ext>
                </a:extLst>
              </a:tr>
              <a:tr h="871849">
                <a:tc>
                  <a:txBody>
                    <a:bodyPr/>
                    <a:lstStyle/>
                    <a:p>
                      <a:pPr>
                        <a:lnSpc>
                          <a:spcPct val="150000"/>
                        </a:lnSpc>
                        <a:spcAft>
                          <a:spcPts val="0"/>
                        </a:spcAft>
                      </a:pPr>
                      <a:r>
                        <a:rPr lang="en-AU" sz="1800" b="0" dirty="0">
                          <a:effectLst/>
                        </a:rPr>
                        <a:t>Team members share the same values about their work, including prioritising the quality of life of the people they support</a:t>
                      </a:r>
                      <a:endParaRPr lang="en-AU"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en-AU" sz="1800" dirty="0">
                          <a:effectLst/>
                        </a:rPr>
                        <a:t>Team members have different values, which do not necessarily reflect those of the organisation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09367642"/>
                  </a:ext>
                </a:extLst>
              </a:tr>
              <a:tr h="871849">
                <a:tc>
                  <a:txBody>
                    <a:bodyPr/>
                    <a:lstStyle/>
                    <a:p>
                      <a:pPr>
                        <a:lnSpc>
                          <a:spcPct val="150000"/>
                        </a:lnSpc>
                        <a:spcAft>
                          <a:spcPts val="0"/>
                        </a:spcAft>
                      </a:pPr>
                      <a:r>
                        <a:rPr lang="en-AU" sz="1800" b="0" dirty="0">
                          <a:effectLst/>
                        </a:rPr>
                        <a:t>Team members share responsibility for the quality of life of the people they support</a:t>
                      </a:r>
                      <a:endParaRPr lang="en-AU"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en-AU" sz="1800" dirty="0">
                          <a:effectLst/>
                        </a:rPr>
                        <a:t>Lack of shared responsibility among team members – each member has their own set of priorities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87351822"/>
                  </a:ext>
                </a:extLst>
              </a:tr>
              <a:tr h="871849">
                <a:tc>
                  <a:txBody>
                    <a:bodyPr/>
                    <a:lstStyle/>
                    <a:p>
                      <a:pPr>
                        <a:lnSpc>
                          <a:spcPct val="150000"/>
                        </a:lnSpc>
                        <a:spcAft>
                          <a:spcPts val="0"/>
                        </a:spcAft>
                      </a:pPr>
                      <a:r>
                        <a:rPr lang="en-AU" sz="1800" b="0" dirty="0">
                          <a:effectLst/>
                        </a:rPr>
                        <a:t>The quality of Active Support is consistent across staff</a:t>
                      </a:r>
                      <a:endParaRPr lang="en-AU"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en-AU" sz="1800" dirty="0">
                          <a:effectLst/>
                        </a:rPr>
                        <a:t>The quality of Active Support is very inconsistent across staff</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53041401"/>
                  </a:ext>
                </a:extLst>
              </a:tr>
              <a:tr h="871849">
                <a:tc>
                  <a:txBody>
                    <a:bodyPr/>
                    <a:lstStyle/>
                    <a:p>
                      <a:pPr>
                        <a:lnSpc>
                          <a:spcPct val="150000"/>
                        </a:lnSpc>
                        <a:spcAft>
                          <a:spcPts val="0"/>
                        </a:spcAft>
                      </a:pPr>
                      <a:r>
                        <a:rPr lang="en-AU" sz="1800" b="0" dirty="0">
                          <a:effectLst/>
                        </a:rPr>
                        <a:t>Staff feel that they are part of the organisation they work for and the local community where they work</a:t>
                      </a:r>
                      <a:endParaRPr lang="en-AU"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en-AU" sz="1800" dirty="0">
                          <a:effectLst/>
                        </a:rPr>
                        <a:t>Staff feel distanced from, and distrust, the organisation they work for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56676817"/>
                  </a:ext>
                </a:extLst>
              </a:tr>
              <a:tr h="570875">
                <a:tc>
                  <a:txBody>
                    <a:bodyPr/>
                    <a:lstStyle/>
                    <a:p>
                      <a:pPr>
                        <a:lnSpc>
                          <a:spcPct val="150000"/>
                        </a:lnSpc>
                        <a:spcAft>
                          <a:spcPts val="0"/>
                        </a:spcAft>
                      </a:pPr>
                      <a:r>
                        <a:rPr lang="en-AU" sz="1800" b="0" dirty="0">
                          <a:effectLst/>
                        </a:rPr>
                        <a:t>Staff are open to new ideas and want to make positive changes</a:t>
                      </a:r>
                      <a:endParaRPr lang="en-AU"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en-AU" sz="1800" dirty="0">
                          <a:effectLst/>
                        </a:rPr>
                        <a:t>Staff are resistant to change and want to preserve the status quo</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514" marR="46514"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85047494"/>
                  </a:ext>
                </a:extLst>
              </a:tr>
            </a:tbl>
          </a:graphicData>
        </a:graphic>
      </p:graphicFrame>
    </p:spTree>
    <p:extLst>
      <p:ext uri="{BB962C8B-B14F-4D97-AF65-F5344CB8AC3E}">
        <p14:creationId xmlns:p14="http://schemas.microsoft.com/office/powerpoint/2010/main" val="25250036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327CD-2140-4925-B73A-CB52FDD301C4}"/>
              </a:ext>
            </a:extLst>
          </p:cNvPr>
          <p:cNvSpPr>
            <a:spLocks noGrp="1"/>
          </p:cNvSpPr>
          <p:nvPr>
            <p:ph type="title"/>
          </p:nvPr>
        </p:nvSpPr>
        <p:spPr/>
        <p:txBody>
          <a:bodyPr/>
          <a:lstStyle/>
          <a:p>
            <a:r>
              <a:rPr lang="en-AU" sz="3600" dirty="0">
                <a:latin typeface="+mn-lt"/>
              </a:rPr>
              <a:t>Activity</a:t>
            </a:r>
          </a:p>
        </p:txBody>
      </p:sp>
      <p:sp>
        <p:nvSpPr>
          <p:cNvPr id="3" name="Text Placeholder 2">
            <a:extLst>
              <a:ext uri="{FF2B5EF4-FFF2-40B4-BE49-F238E27FC236}">
                <a16:creationId xmlns:a16="http://schemas.microsoft.com/office/drawing/2014/main" id="{EC5E055C-6BE3-438A-A30C-546DA4C3F84A}"/>
              </a:ext>
            </a:extLst>
          </p:cNvPr>
          <p:cNvSpPr>
            <a:spLocks noGrp="1"/>
          </p:cNvSpPr>
          <p:nvPr>
            <p:ph type="body" idx="1"/>
          </p:nvPr>
        </p:nvSpPr>
        <p:spPr/>
        <p:txBody>
          <a:bodyPr/>
          <a:lstStyle/>
          <a:p>
            <a:pPr marL="0" indent="0">
              <a:buNone/>
            </a:pPr>
            <a:r>
              <a:rPr lang="en-AU" sz="2200" b="0" i="0" dirty="0">
                <a:solidFill>
                  <a:srgbClr val="2A2A2A"/>
                </a:solidFill>
                <a:effectLst/>
                <a:latin typeface="+mn-lt"/>
              </a:rPr>
              <a:t>Reflect on the team you lead and respond to these questions:</a:t>
            </a:r>
            <a:endParaRPr lang="en-AU" sz="2200" dirty="0">
              <a:solidFill>
                <a:srgbClr val="2A2A2A"/>
              </a:solidFill>
              <a:latin typeface="+mn-lt"/>
            </a:endParaRPr>
          </a:p>
          <a:p>
            <a:pPr marL="712788" lvl="1" indent="-457200">
              <a:buFont typeface="+mj-lt"/>
              <a:buAutoNum type="arabicPeriod"/>
            </a:pPr>
            <a:r>
              <a:rPr lang="en-AU" sz="2200" b="0" i="0" dirty="0">
                <a:solidFill>
                  <a:srgbClr val="2A2A2A"/>
                </a:solidFill>
                <a:effectLst/>
                <a:latin typeface="+mn-lt"/>
              </a:rPr>
              <a:t>What are the key characteristics of the staff team?</a:t>
            </a:r>
          </a:p>
          <a:p>
            <a:pPr marL="712788" lvl="1" indent="-457200">
              <a:buFont typeface="+mj-lt"/>
              <a:buAutoNum type="arabicPeriod"/>
            </a:pPr>
            <a:r>
              <a:rPr lang="en-AU" sz="2200" b="0" i="0" dirty="0">
                <a:solidFill>
                  <a:srgbClr val="2A2A2A"/>
                </a:solidFill>
                <a:effectLst/>
                <a:latin typeface="+mn-lt"/>
              </a:rPr>
              <a:t>How do the characteristics compare with those in the table above?</a:t>
            </a:r>
          </a:p>
          <a:p>
            <a:pPr marL="712788" lvl="1" indent="-457200">
              <a:buFont typeface="+mj-lt"/>
              <a:buAutoNum type="arabicPeriod"/>
            </a:pPr>
            <a:r>
              <a:rPr lang="en-AU" sz="2200" b="0" i="0" dirty="0">
                <a:solidFill>
                  <a:srgbClr val="2A2A2A"/>
                </a:solidFill>
                <a:effectLst/>
                <a:latin typeface="+mn-lt"/>
              </a:rPr>
              <a:t>In what ways is the team culture positive? In what ways could it be improved? </a:t>
            </a:r>
          </a:p>
          <a:p>
            <a:endParaRPr lang="en-AU" dirty="0"/>
          </a:p>
        </p:txBody>
      </p:sp>
    </p:spTree>
    <p:extLst>
      <p:ext uri="{BB962C8B-B14F-4D97-AF65-F5344CB8AC3E}">
        <p14:creationId xmlns:p14="http://schemas.microsoft.com/office/powerpoint/2010/main" val="22499446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BA234-4D5F-43DC-BD9E-FA9312D9E101}"/>
              </a:ext>
            </a:extLst>
          </p:cNvPr>
          <p:cNvSpPr>
            <a:spLocks noGrp="1"/>
          </p:cNvSpPr>
          <p:nvPr>
            <p:ph type="title"/>
          </p:nvPr>
        </p:nvSpPr>
        <p:spPr/>
        <p:txBody>
          <a:bodyPr/>
          <a:lstStyle/>
          <a:p>
            <a:r>
              <a:rPr lang="en-AU" sz="3600" dirty="0">
                <a:latin typeface="+mn-lt"/>
              </a:rPr>
              <a:t>Summary: Facilitating Teamwork and Team Meetings</a:t>
            </a:r>
          </a:p>
        </p:txBody>
      </p:sp>
      <p:sp>
        <p:nvSpPr>
          <p:cNvPr id="3" name="Text Placeholder 2">
            <a:extLst>
              <a:ext uri="{FF2B5EF4-FFF2-40B4-BE49-F238E27FC236}">
                <a16:creationId xmlns:a16="http://schemas.microsoft.com/office/drawing/2014/main" id="{BABD8028-C06A-4F70-947F-8D95FC39546D}"/>
              </a:ext>
            </a:extLst>
          </p:cNvPr>
          <p:cNvSpPr>
            <a:spLocks noGrp="1"/>
          </p:cNvSpPr>
          <p:nvPr>
            <p:ph type="body" idx="1"/>
          </p:nvPr>
        </p:nvSpPr>
        <p:spPr>
          <a:xfrm>
            <a:off x="624418" y="1811867"/>
            <a:ext cx="10944191" cy="4339092"/>
          </a:xfrm>
        </p:spPr>
        <p:txBody>
          <a:bodyPr/>
          <a:lstStyle/>
          <a:p>
            <a:pPr>
              <a:buFont typeface="Arial" panose="020B0604020202020204" pitchFamily="34" charset="0"/>
              <a:buChar char="•"/>
            </a:pPr>
            <a:r>
              <a:rPr lang="en-AU" sz="2200" dirty="0">
                <a:solidFill>
                  <a:schemeClr val="tx1"/>
                </a:solidFill>
                <a:latin typeface="+mn-lt"/>
              </a:rPr>
              <a:t>Team meetings are an opportunity for staff to discuss the quality of life of each person they support and identify ways it could be improved. </a:t>
            </a:r>
          </a:p>
          <a:p>
            <a:pPr>
              <a:buFont typeface="Arial" panose="020B0604020202020204" pitchFamily="34" charset="0"/>
              <a:buChar char="•"/>
            </a:pPr>
            <a:r>
              <a:rPr lang="en-AU" sz="2200" dirty="0">
                <a:solidFill>
                  <a:schemeClr val="tx1"/>
                </a:solidFill>
                <a:latin typeface="+mn-lt"/>
              </a:rPr>
              <a:t>They are an important opportunity for staff to collectively discuss Active Support. </a:t>
            </a:r>
          </a:p>
          <a:p>
            <a:pPr>
              <a:buFont typeface="Arial" panose="020B0604020202020204" pitchFamily="34" charset="0"/>
              <a:buChar char="•"/>
            </a:pPr>
            <a:r>
              <a:rPr lang="en-AU" sz="2200" dirty="0">
                <a:solidFill>
                  <a:schemeClr val="tx1"/>
                </a:solidFill>
                <a:latin typeface="+mn-lt"/>
              </a:rPr>
              <a:t>For team meetings to be effective, they must be well planned, skilfully chaired and provide a place for staff to think together and share ideas.</a:t>
            </a:r>
          </a:p>
        </p:txBody>
      </p:sp>
    </p:spTree>
    <p:extLst>
      <p:ext uri="{BB962C8B-B14F-4D97-AF65-F5344CB8AC3E}">
        <p14:creationId xmlns:p14="http://schemas.microsoft.com/office/powerpoint/2010/main" val="2625221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12F1-F5B4-4546-8436-D9B38C3C4504}"/>
              </a:ext>
            </a:extLst>
          </p:cNvPr>
          <p:cNvSpPr>
            <a:spLocks noGrp="1"/>
          </p:cNvSpPr>
          <p:nvPr>
            <p:ph type="title"/>
          </p:nvPr>
        </p:nvSpPr>
        <p:spPr/>
        <p:txBody>
          <a:bodyPr/>
          <a:lstStyle/>
          <a:p>
            <a:r>
              <a:rPr lang="en-AU" sz="3600" dirty="0">
                <a:latin typeface="+mn-lt"/>
              </a:rPr>
              <a:t>The 5 tasks are Interconnected</a:t>
            </a:r>
          </a:p>
        </p:txBody>
      </p:sp>
      <p:sp>
        <p:nvSpPr>
          <p:cNvPr id="3" name="Text Placeholder 2">
            <a:extLst>
              <a:ext uri="{FF2B5EF4-FFF2-40B4-BE49-F238E27FC236}">
                <a16:creationId xmlns:a16="http://schemas.microsoft.com/office/drawing/2014/main" id="{8528ACB7-CE98-4FB3-89EF-9AA59794C4CF}"/>
              </a:ext>
            </a:extLst>
          </p:cNvPr>
          <p:cNvSpPr>
            <a:spLocks noGrp="1"/>
          </p:cNvSpPr>
          <p:nvPr>
            <p:ph type="body" idx="1"/>
          </p:nvPr>
        </p:nvSpPr>
        <p:spPr/>
        <p:txBody>
          <a:bodyPr/>
          <a:lstStyle/>
          <a:p>
            <a:pPr marL="0" indent="0">
              <a:buNone/>
            </a:pPr>
            <a:endParaRPr lang="en-AU" dirty="0"/>
          </a:p>
        </p:txBody>
      </p:sp>
      <p:pic>
        <p:nvPicPr>
          <p:cNvPr id="4" name="Picture 3" descr="A picture containing polygon&#10;&#10;Description automatically generated">
            <a:extLst>
              <a:ext uri="{FF2B5EF4-FFF2-40B4-BE49-F238E27FC236}">
                <a16:creationId xmlns:a16="http://schemas.microsoft.com/office/drawing/2014/main" id="{50E8311C-0255-44B1-9F66-D8EEBF1D1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612" y="1537856"/>
            <a:ext cx="4076393" cy="4061912"/>
          </a:xfrm>
          <a:prstGeom prst="rect">
            <a:avLst/>
          </a:prstGeom>
        </p:spPr>
      </p:pic>
    </p:spTree>
    <p:extLst>
      <p:ext uri="{BB962C8B-B14F-4D97-AF65-F5344CB8AC3E}">
        <p14:creationId xmlns:p14="http://schemas.microsoft.com/office/powerpoint/2010/main" val="2872311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 Conten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3907 LTU PowerPoint 2017 TEM v1" id="{863CE38B-4526-42AD-BE28-B171678683A9}" vid="{6FA08EC8-41B8-4A0D-AE9D-2C0593E42E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TotalTime>
  <Words>9017</Words>
  <Application>Microsoft Office PowerPoint</Application>
  <PresentationFormat>Widescreen</PresentationFormat>
  <Paragraphs>664</Paragraphs>
  <Slides>104</Slides>
  <Notes>35</Notes>
  <HiddenSlides>0</HiddenSlides>
  <MMClips>16</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104</vt:i4>
      </vt:variant>
    </vt:vector>
  </HeadingPairs>
  <TitlesOfParts>
    <vt:vector size="114" baseType="lpstr">
      <vt:lpstr>Arial</vt:lpstr>
      <vt:lpstr>Calibri</vt:lpstr>
      <vt:lpstr>Calibri Light</vt:lpstr>
      <vt:lpstr>Lato</vt:lpstr>
      <vt:lpstr>Roboto</vt:lpstr>
      <vt:lpstr>Roboto Condensed</vt:lpstr>
      <vt:lpstr>Wingdings</vt:lpstr>
      <vt:lpstr>Wingdings 2</vt:lpstr>
      <vt:lpstr>Office Theme</vt:lpstr>
      <vt:lpstr>Title + Content</vt:lpstr>
      <vt:lpstr>Prepared by the Living with Disability Research Centre </vt:lpstr>
      <vt:lpstr>Plan for Today</vt:lpstr>
      <vt:lpstr>Why is Frontline Practice Leadership Important?</vt:lpstr>
      <vt:lpstr>What is Frontline Practice Leadership?</vt:lpstr>
      <vt:lpstr>The Five Tasks of FLPL</vt:lpstr>
      <vt:lpstr>Who is Responsible for the 5 tasks?</vt:lpstr>
      <vt:lpstr>Activity: the 5 Tasks of FLPL</vt:lpstr>
      <vt:lpstr>Organising FLPL</vt:lpstr>
      <vt:lpstr>Summary: What is Frontline Practice Leadership </vt:lpstr>
      <vt:lpstr>Focusing Staff Attention on Quality of Life</vt:lpstr>
      <vt:lpstr>PowerPoint Presentation</vt:lpstr>
      <vt:lpstr>Applying a Quality of Life Framework</vt:lpstr>
      <vt:lpstr>Service Type and Quality of Life</vt:lpstr>
      <vt:lpstr>PowerPoint Presentation</vt:lpstr>
      <vt:lpstr>Activity </vt:lpstr>
      <vt:lpstr>Focusing Staff Attention on Quality of Life​</vt:lpstr>
      <vt:lpstr>PowerPoint Presentation</vt:lpstr>
      <vt:lpstr>Activity</vt:lpstr>
      <vt:lpstr>Focusing Staff Attention on Quality of Life​</vt:lpstr>
      <vt:lpstr>Summary: Focusing Staff Attention on Quality of Life </vt:lpstr>
      <vt:lpstr>Allocating and Organising Staff Support</vt:lpstr>
      <vt:lpstr>Key Elements of Allocating and Organising Staff Support</vt:lpstr>
      <vt:lpstr>Shift Plans: Organising What Staff Do Each Shift</vt:lpstr>
      <vt:lpstr>A Good Shift Plan</vt:lpstr>
      <vt:lpstr>Activity: Shift Plans</vt:lpstr>
      <vt:lpstr>Shift Plans vs No Shift Plans​ </vt:lpstr>
      <vt:lpstr>PowerPoint Presentation</vt:lpstr>
      <vt:lpstr>PowerPoint Presentation</vt:lpstr>
      <vt:lpstr>Activity</vt:lpstr>
      <vt:lpstr>Poor Planning</vt:lpstr>
      <vt:lpstr>What Happens When There is No Shift Planning?</vt:lpstr>
      <vt:lpstr>Planning Before and During Shifts</vt:lpstr>
      <vt:lpstr>PowerPoint Presentation</vt:lpstr>
      <vt:lpstr>Activity</vt:lpstr>
      <vt:lpstr>Good Planning</vt:lpstr>
      <vt:lpstr>Developing Shift Plans </vt:lpstr>
      <vt:lpstr>Writing Shift Plans </vt:lpstr>
      <vt:lpstr>Reviewing Shift Plans</vt:lpstr>
      <vt:lpstr>PowerPoint Presentation</vt:lpstr>
      <vt:lpstr>Planning with the People You Support  </vt:lpstr>
      <vt:lpstr>PowerPoint Presentation</vt:lpstr>
      <vt:lpstr>Activity</vt:lpstr>
      <vt:lpstr>Summary: Allocating and Organising Staff</vt:lpstr>
      <vt:lpstr>Recap </vt:lpstr>
      <vt:lpstr>Prepared by the Living with Disability Research Centre </vt:lpstr>
      <vt:lpstr>Plan for Today</vt:lpstr>
      <vt:lpstr>Recap: The 5 Tasks</vt:lpstr>
      <vt:lpstr>Observing Staff, Giving Feedback, Coaching and Modelling</vt:lpstr>
      <vt:lpstr>Observing Staff </vt:lpstr>
      <vt:lpstr>Observing the 4 Essentials of Active Support</vt:lpstr>
      <vt:lpstr>Activity </vt:lpstr>
      <vt:lpstr>PowerPoint Presentation</vt:lpstr>
      <vt:lpstr>Value of Feedback for Support Workers</vt:lpstr>
      <vt:lpstr>Thinking About Feedback</vt:lpstr>
      <vt:lpstr>Activity</vt:lpstr>
      <vt:lpstr>PowerPoint Presentation</vt:lpstr>
      <vt:lpstr>Activity</vt:lpstr>
      <vt:lpstr>Poor Feedback</vt:lpstr>
      <vt:lpstr>Tips for providing feedback</vt:lpstr>
      <vt:lpstr>PowerPoint Presentation</vt:lpstr>
      <vt:lpstr>Activity</vt:lpstr>
      <vt:lpstr>Good Feedback</vt:lpstr>
      <vt:lpstr>Observing Patterns of Support Over Time </vt:lpstr>
      <vt:lpstr>Modelling good practice</vt:lpstr>
      <vt:lpstr>Coaching </vt:lpstr>
      <vt:lpstr>PowerPoint Presentation</vt:lpstr>
      <vt:lpstr>Activity</vt:lpstr>
      <vt:lpstr>Using Videos in Coaching</vt:lpstr>
      <vt:lpstr>Activity </vt:lpstr>
      <vt:lpstr>PowerPoint Presentation</vt:lpstr>
      <vt:lpstr>Summary</vt:lpstr>
      <vt:lpstr>Supervising Practice of Each Staff Member</vt:lpstr>
      <vt:lpstr>Types of Supervision</vt:lpstr>
      <vt:lpstr>Activity</vt:lpstr>
      <vt:lpstr>Planned Formal Supervision</vt:lpstr>
      <vt:lpstr>Conducting Supervision </vt:lpstr>
      <vt:lpstr>PowerPoint Presentation</vt:lpstr>
      <vt:lpstr>Activity</vt:lpstr>
      <vt:lpstr>Asking Questions</vt:lpstr>
      <vt:lpstr>PowerPoint Presentation</vt:lpstr>
      <vt:lpstr>Listening</vt:lpstr>
      <vt:lpstr>PowerPoint Presentation</vt:lpstr>
      <vt:lpstr>Activity</vt:lpstr>
      <vt:lpstr>Supervision Skills</vt:lpstr>
      <vt:lpstr>Activity: Conduct a supervision session</vt:lpstr>
      <vt:lpstr>Summary: Supervision</vt:lpstr>
      <vt:lpstr>Facilitating Team Work and Team Meetings</vt:lpstr>
      <vt:lpstr>Team Meetings are used to… </vt:lpstr>
      <vt:lpstr>Preparing for Team Meetings</vt:lpstr>
      <vt:lpstr>Chairing the Meeting</vt:lpstr>
      <vt:lpstr>PowerPoint Presentation</vt:lpstr>
      <vt:lpstr>Activity </vt:lpstr>
      <vt:lpstr>Chairing a Team Meeting</vt:lpstr>
      <vt:lpstr>Focusing on Practice and Quality of Life in Team Meetings</vt:lpstr>
      <vt:lpstr>Minutes</vt:lpstr>
      <vt:lpstr>PowerPoint Presentation</vt:lpstr>
      <vt:lpstr>Activity</vt:lpstr>
      <vt:lpstr>Summary: Facilitating Teamwork and Team Meetings</vt:lpstr>
      <vt:lpstr>The 5 tasks are Interconnected</vt:lpstr>
      <vt:lpstr>Activity: Overcoming Difficulties</vt:lpstr>
      <vt:lpstr>PowerPoint Presentation</vt:lpstr>
      <vt:lpstr>Recap</vt:lpstr>
      <vt:lpstr>Further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Lincoln Humphreys</dc:title>
  <dc:creator>Lincoln Humphreys</dc:creator>
  <cp:lastModifiedBy>Lincoln Humphreys</cp:lastModifiedBy>
  <cp:revision>18</cp:revision>
  <dcterms:created xsi:type="dcterms:W3CDTF">2022-01-24T03:20:44Z</dcterms:created>
  <dcterms:modified xsi:type="dcterms:W3CDTF">2022-11-16T06:36:24Z</dcterms:modified>
</cp:coreProperties>
</file>